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9" r:id="rId1"/>
  </p:sldMasterIdLst>
  <p:notesMasterIdLst>
    <p:notesMasterId r:id="rId12"/>
  </p:notesMasterIdLst>
  <p:sldIdLst>
    <p:sldId id="256" r:id="rId2"/>
    <p:sldId id="257" r:id="rId3"/>
    <p:sldId id="279" r:id="rId4"/>
    <p:sldId id="264" r:id="rId5"/>
    <p:sldId id="270" r:id="rId6"/>
    <p:sldId id="275" r:id="rId7"/>
    <p:sldId id="277" r:id="rId8"/>
    <p:sldId id="278" r:id="rId9"/>
    <p:sldId id="268" r:id="rId10"/>
    <p:sldId id="274" r:id="rId11"/>
  </p:sldIdLst>
  <p:sldSz cx="21336000" cy="13335000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5800" kern="1200">
        <a:solidFill>
          <a:srgbClr val="414141"/>
        </a:solidFill>
        <a:latin typeface="Gill Sans Light" charset="0"/>
        <a:ea typeface="MS PGothic" panose="020B0600070205080204" pitchFamily="34" charset="-128"/>
        <a:cs typeface="+mn-cs"/>
        <a:sym typeface="Gill Sans Light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800" kern="1200">
        <a:solidFill>
          <a:srgbClr val="414141"/>
        </a:solidFill>
        <a:latin typeface="Gill Sans Light" charset="0"/>
        <a:ea typeface="MS PGothic" panose="020B0600070205080204" pitchFamily="34" charset="-128"/>
        <a:cs typeface="+mn-cs"/>
        <a:sym typeface="Gill Sans Light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800" kern="1200">
        <a:solidFill>
          <a:srgbClr val="414141"/>
        </a:solidFill>
        <a:latin typeface="Gill Sans Light" charset="0"/>
        <a:ea typeface="MS PGothic" panose="020B0600070205080204" pitchFamily="34" charset="-128"/>
        <a:cs typeface="+mn-cs"/>
        <a:sym typeface="Gill Sans Light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800" kern="1200">
        <a:solidFill>
          <a:srgbClr val="414141"/>
        </a:solidFill>
        <a:latin typeface="Gill Sans Light" charset="0"/>
        <a:ea typeface="MS PGothic" panose="020B0600070205080204" pitchFamily="34" charset="-128"/>
        <a:cs typeface="+mn-cs"/>
        <a:sym typeface="Gill Sans Light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800" kern="1200">
        <a:solidFill>
          <a:srgbClr val="414141"/>
        </a:solidFill>
        <a:latin typeface="Gill Sans Light" charset="0"/>
        <a:ea typeface="MS PGothic" panose="020B0600070205080204" pitchFamily="34" charset="-128"/>
        <a:cs typeface="+mn-cs"/>
        <a:sym typeface="Gill Sans Light" charset="0"/>
      </a:defRPr>
    </a:lvl5pPr>
    <a:lvl6pPr marL="2286000" algn="l" defTabSz="914400" rtl="0" eaLnBrk="1" latinLnBrk="0" hangingPunct="1">
      <a:defRPr sz="5800" kern="1200">
        <a:solidFill>
          <a:srgbClr val="414141"/>
        </a:solidFill>
        <a:latin typeface="Gill Sans Light" charset="0"/>
        <a:ea typeface="MS PGothic" panose="020B0600070205080204" pitchFamily="34" charset="-128"/>
        <a:cs typeface="+mn-cs"/>
        <a:sym typeface="Gill Sans Light" charset="0"/>
      </a:defRPr>
    </a:lvl6pPr>
    <a:lvl7pPr marL="2743200" algn="l" defTabSz="914400" rtl="0" eaLnBrk="1" latinLnBrk="0" hangingPunct="1">
      <a:defRPr sz="5800" kern="1200">
        <a:solidFill>
          <a:srgbClr val="414141"/>
        </a:solidFill>
        <a:latin typeface="Gill Sans Light" charset="0"/>
        <a:ea typeface="MS PGothic" panose="020B0600070205080204" pitchFamily="34" charset="-128"/>
        <a:cs typeface="+mn-cs"/>
        <a:sym typeface="Gill Sans Light" charset="0"/>
      </a:defRPr>
    </a:lvl7pPr>
    <a:lvl8pPr marL="3200400" algn="l" defTabSz="914400" rtl="0" eaLnBrk="1" latinLnBrk="0" hangingPunct="1">
      <a:defRPr sz="5800" kern="1200">
        <a:solidFill>
          <a:srgbClr val="414141"/>
        </a:solidFill>
        <a:latin typeface="Gill Sans Light" charset="0"/>
        <a:ea typeface="MS PGothic" panose="020B0600070205080204" pitchFamily="34" charset="-128"/>
        <a:cs typeface="+mn-cs"/>
        <a:sym typeface="Gill Sans Light" charset="0"/>
      </a:defRPr>
    </a:lvl8pPr>
    <a:lvl9pPr marL="3657600" algn="l" defTabSz="914400" rtl="0" eaLnBrk="1" latinLnBrk="0" hangingPunct="1">
      <a:defRPr sz="5800" kern="1200">
        <a:solidFill>
          <a:srgbClr val="414141"/>
        </a:solidFill>
        <a:latin typeface="Gill Sans Light" charset="0"/>
        <a:ea typeface="MS PGothic" panose="020B0600070205080204" pitchFamily="34" charset="-128"/>
        <a:cs typeface="+mn-cs"/>
        <a:sym typeface="Gill Sans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0">
          <p15:clr>
            <a:srgbClr val="A4A3A4"/>
          </p15:clr>
        </p15:guide>
        <p15:guide id="2" pos="6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2D"/>
    <a:srgbClr val="554741"/>
    <a:srgbClr val="74B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8" autoAdjust="0"/>
  </p:normalViewPr>
  <p:slideViewPr>
    <p:cSldViewPr>
      <p:cViewPr varScale="1">
        <p:scale>
          <a:sx n="56" d="100"/>
          <a:sy n="56" d="100"/>
        </p:scale>
        <p:origin x="1059" y="36"/>
      </p:cViewPr>
      <p:guideLst>
        <p:guide orient="horz" pos="4200"/>
        <p:guide pos="6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2A5B8207-330E-4F0F-8BC6-9A7E71D04A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F4D752F-FC73-42A7-B221-ACC4848C1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>
                <a:sym typeface="Avenir" charset="0"/>
              </a:rPr>
              <a:t>Click to edit Master text styles</a:t>
            </a:r>
          </a:p>
          <a:p>
            <a:pPr lvl="1"/>
            <a:r>
              <a:rPr lang="en-AU" noProof="0">
                <a:sym typeface="Avenir" charset="0"/>
              </a:rPr>
              <a:t>Second level</a:t>
            </a:r>
          </a:p>
          <a:p>
            <a:pPr lvl="2"/>
            <a:r>
              <a:rPr lang="en-AU" noProof="0">
                <a:sym typeface="Avenir" charset="0"/>
              </a:rPr>
              <a:t>Third level</a:t>
            </a:r>
          </a:p>
          <a:p>
            <a:pPr lvl="3"/>
            <a:r>
              <a:rPr lang="en-AU" noProof="0">
                <a:sym typeface="Avenir" charset="0"/>
              </a:rPr>
              <a:t>Fourth level</a:t>
            </a:r>
          </a:p>
          <a:p>
            <a:pPr lvl="4"/>
            <a:r>
              <a:rPr lang="en-AU" noProof="0">
                <a:sym typeface="Avenir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MS PGothic" pitchFamily="34" charset="-128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875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69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115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379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37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0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67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38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509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499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72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4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49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6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image.png">
            <a:extLst>
              <a:ext uri="{FF2B5EF4-FFF2-40B4-BE49-F238E27FC236}">
                <a16:creationId xmlns:a16="http://schemas.microsoft.com/office/drawing/2014/main" id="{5E15B89C-50CA-4578-A81D-057979AB1D1C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1477625"/>
            <a:ext cx="21374100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20C0CDB7-0118-43AD-963E-3211DE67E4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2450" y="12306300"/>
            <a:ext cx="1422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5800">
                <a:solidFill>
                  <a:srgbClr val="41414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defRPr>
            </a:lvl1pPr>
            <a:lvl2pPr marL="742950" indent="-285750" eaLnBrk="0">
              <a:defRPr sz="5800">
                <a:solidFill>
                  <a:srgbClr val="414141"/>
                </a:solidFill>
                <a:latin typeface="Gill Sans Light" charset="0"/>
                <a:ea typeface="ＭＳ Ｐゴシック" charset="0"/>
                <a:sym typeface="Gill Sans Light" charset="0"/>
              </a:defRPr>
            </a:lvl2pPr>
            <a:lvl3pPr marL="1143000" indent="-228600" eaLnBrk="0">
              <a:defRPr sz="5800">
                <a:solidFill>
                  <a:srgbClr val="414141"/>
                </a:solidFill>
                <a:latin typeface="Gill Sans Light" charset="0"/>
                <a:ea typeface="ＭＳ Ｐゴシック" charset="0"/>
                <a:sym typeface="Gill Sans Light" charset="0"/>
              </a:defRPr>
            </a:lvl3pPr>
            <a:lvl4pPr marL="1600200" indent="-228600" eaLnBrk="0">
              <a:defRPr sz="5800">
                <a:solidFill>
                  <a:srgbClr val="414141"/>
                </a:solidFill>
                <a:latin typeface="Gill Sans Light" charset="0"/>
                <a:ea typeface="ＭＳ Ｐゴシック" charset="0"/>
                <a:sym typeface="Gill Sans Light" charset="0"/>
              </a:defRPr>
            </a:lvl4pPr>
            <a:lvl5pPr marL="2057400" indent="-228600" eaLnBrk="0">
              <a:defRPr sz="5800">
                <a:solidFill>
                  <a:srgbClr val="414141"/>
                </a:solidFill>
                <a:latin typeface="Gill Sans Light" charset="0"/>
                <a:ea typeface="ＭＳ Ｐゴシック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ＭＳ Ｐゴシック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ＭＳ Ｐゴシック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ＭＳ Ｐゴシック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ＭＳ Ｐゴシック" charset="0"/>
                <a:sym typeface="Gill Sans Light" charset="0"/>
              </a:defRPr>
            </a:lvl9pPr>
          </a:lstStyle>
          <a:p>
            <a:pPr eaLnBrk="1">
              <a:defRPr/>
            </a:pPr>
            <a:r>
              <a:rPr lang="en-US" sz="2800" dirty="0" err="1">
                <a:solidFill>
                  <a:schemeClr val="bg1"/>
                </a:solidFill>
              </a:rPr>
              <a:t>Bionano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MS PGothic" pitchFamily="34" charset="-128"/>
          <a:cs typeface="+mj-cs"/>
          <a:sym typeface="Helvetica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MS PGothic" pitchFamily="34" charset="-128"/>
          <a:cs typeface="Helvetica" charset="0"/>
          <a:sym typeface="Helvetica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MS PGothic" pitchFamily="34" charset="-128"/>
          <a:cs typeface="Helvetica" charset="0"/>
          <a:sym typeface="Helvetica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MS PGothic" pitchFamily="34" charset="-128"/>
          <a:cs typeface="Helvetica" charset="0"/>
          <a:sym typeface="Helvetica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MS PGothic" pitchFamily="34" charset="-128"/>
          <a:cs typeface="Helvetica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MS PGothic" pitchFamily="34" charset="-128"/>
          <a:cs typeface="+mn-cs"/>
          <a:sym typeface="Helvetica" panose="020B0604020202020204" pitchFamily="34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panose="020B0604020202020204" pitchFamily="34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panose="020B0604020202020204" pitchFamily="34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panose="020B0604020202020204" pitchFamily="34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panose="020B0604020202020204" pitchFamily="34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DA59299A-4E9E-476C-BE6C-CDA0C49DE8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4135127" y="2343210"/>
            <a:ext cx="1306574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4" name="TextBox 1">
            <a:extLst>
              <a:ext uri="{FF2B5EF4-FFF2-40B4-BE49-F238E27FC236}">
                <a16:creationId xmlns:a16="http://schemas.microsoft.com/office/drawing/2014/main" id="{551DAAF1-6C01-4489-A14F-694B649D1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4454" y="11772900"/>
            <a:ext cx="40564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algn="r" eaLnBrk="1"/>
            <a:r>
              <a:rPr lang="en-US" altLang="en-US" sz="2800" dirty="0">
                <a:solidFill>
                  <a:schemeClr val="bg1"/>
                </a:solidFill>
              </a:rPr>
              <a:t>Franco Lepiane</a:t>
            </a:r>
          </a:p>
          <a:p>
            <a:pPr algn="r" eaLnBrk="1"/>
            <a:r>
              <a:rPr lang="en-US" altLang="en-US" sz="2800" dirty="0">
                <a:solidFill>
                  <a:schemeClr val="bg1"/>
                </a:solidFill>
              </a:rPr>
              <a:t>514.465.6475</a:t>
            </a:r>
          </a:p>
          <a:p>
            <a:pPr algn="r" eaLnBrk="1"/>
            <a:r>
              <a:rPr lang="en-US" altLang="en-US" sz="2800" dirty="0">
                <a:solidFill>
                  <a:schemeClr val="bg1"/>
                </a:solidFill>
              </a:rPr>
              <a:t>info@bionanoproducts.com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58C5E98-7E13-4A64-9CB4-E8FC2AE7D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443" y="8451556"/>
            <a:ext cx="3276600" cy="32766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8512941-DDBE-4834-A1A4-7C5F9E787E5A}"/>
              </a:ext>
            </a:extLst>
          </p:cNvPr>
          <p:cNvSpPr/>
          <p:nvPr/>
        </p:nvSpPr>
        <p:spPr>
          <a:xfrm>
            <a:off x="-7257" y="7505700"/>
            <a:ext cx="2133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defRPr/>
            </a:pPr>
            <a:r>
              <a:rPr lang="en-CA" b="1" dirty="0"/>
              <a:t>Making plants stronger than chemicals.</a:t>
            </a:r>
            <a:endParaRPr lang="en-AU" altLang="en-US" sz="2800" dirty="0">
              <a:solidFill>
                <a:srgbClr val="554741"/>
              </a:solidFill>
              <a:latin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25D36607-40EA-4AC4-A8A9-C8F9E69373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6453242" y="1859643"/>
            <a:ext cx="84295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4EBAFB26-F54D-4EDB-9842-7058CF159903}"/>
              </a:ext>
            </a:extLst>
          </p:cNvPr>
          <p:cNvSpPr>
            <a:spLocks/>
          </p:cNvSpPr>
          <p:nvPr/>
        </p:nvSpPr>
        <p:spPr bwMode="auto">
          <a:xfrm>
            <a:off x="304800" y="6019800"/>
            <a:ext cx="20169188" cy="1295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74663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1pPr>
            <a:lvl2pPr marL="742950" indent="-285750" defTabSz="474663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2pPr>
            <a:lvl3pPr marL="1143000" indent="-228600" defTabSz="474663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3pPr>
            <a:lvl4pPr marL="1600200" indent="-228600" defTabSz="474663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4pPr>
            <a:lvl5pPr marL="2057400" indent="-228600" defTabSz="474663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5pPr>
            <a:lvl6pPr marL="2514600" indent="-228600" algn="ctr" defTabSz="4746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6pPr>
            <a:lvl7pPr marL="2971800" indent="-228600" algn="ctr" defTabSz="4746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7pPr>
            <a:lvl8pPr marL="3429000" indent="-228600" algn="ctr" defTabSz="4746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8pPr>
            <a:lvl9pPr marL="3886200" indent="-228600" algn="ctr" defTabSz="4746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9pPr>
          </a:lstStyle>
          <a:p>
            <a:pPr algn="ctr" eaLnBrk="1">
              <a:defRPr/>
            </a:pPr>
            <a:r>
              <a:rPr lang="en-AU" altLang="en-US" sz="6600" dirty="0">
                <a:solidFill>
                  <a:srgbClr val="105A24"/>
                </a:solidFill>
                <a:latin typeface="Gill Sans" charset="0"/>
                <a:sym typeface="Gill Sans" charset="0"/>
              </a:rPr>
              <a:t>Thank You!</a:t>
            </a:r>
            <a:endParaRPr lang="en-AU" altLang="en-US" sz="3200" dirty="0">
              <a:solidFill>
                <a:srgbClr val="105A24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DCE5FCB-12AD-4521-8D6D-E86B56AFF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798" y="7886700"/>
            <a:ext cx="3200400" cy="320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5F46E1-2B78-4480-884B-6C40A49AA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1853" y="11809333"/>
            <a:ext cx="20890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safe.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bio-based.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non-toxic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DD18D3AB-0BF0-4EC0-936F-C42CD0B25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08" y="11803890"/>
            <a:ext cx="31069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hypo-allergenic.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residue free.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tasteless.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8C4DE80-996F-4155-80E8-E786EEB98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960" y="12633814"/>
            <a:ext cx="9789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514.465.6475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BIONANO</a:t>
            </a:r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info@bionanoproducts.com</a:t>
            </a:r>
            <a:endParaRPr lang="en-US" alt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B1A7B071-DF77-4E8A-ACE3-B9681F1EE9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1213" y="461398"/>
            <a:ext cx="20345400" cy="23785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defTabSz="914400" eaLnBrk="1">
              <a:defRPr/>
            </a:pPr>
            <a:r>
              <a:rPr lang="en-AU" altLang="en-US" sz="7000" b="1" dirty="0">
                <a:solidFill>
                  <a:srgbClr val="105A24"/>
                </a:solidFill>
                <a:latin typeface="Gill Sans" charset="0"/>
                <a:sym typeface="Futura Condensed" charset="0"/>
              </a:rPr>
              <a:t>FORMULA OVERVIEW</a:t>
            </a:r>
            <a:br>
              <a:rPr lang="en-AU" altLang="en-US" sz="7000" b="1" dirty="0">
                <a:solidFill>
                  <a:srgbClr val="105A24"/>
                </a:solidFill>
                <a:latin typeface="Gill Sans" charset="0"/>
                <a:sym typeface="Futura Condensed" charset="0"/>
              </a:rPr>
            </a:br>
            <a:r>
              <a:rPr lang="en-AU" altLang="en-US" sz="7000" b="1" dirty="0">
                <a:solidFill>
                  <a:srgbClr val="105A24"/>
                </a:solidFill>
                <a:latin typeface="Gill Sans" charset="0"/>
                <a:sym typeface="Futura Condensed" charset="0"/>
              </a:rPr>
              <a:t>   New Innovation In Nanotechnology</a:t>
            </a:r>
            <a:endParaRPr lang="en-AU" altLang="en-US" dirty="0">
              <a:latin typeface="Gill Sans" charset="0"/>
              <a:sym typeface="Helvetica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EAED95E6-6AD8-48FB-A9FB-D44BC18EB4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959100" y="4402684"/>
            <a:ext cx="5270500" cy="5199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r" defTabSz="831850" eaLnBrk="1">
              <a:lnSpc>
                <a:spcPct val="130000"/>
              </a:lnSpc>
              <a:defRPr/>
            </a:pPr>
            <a:r>
              <a:rPr lang="en-AU" sz="3600" dirty="0">
                <a:latin typeface="Futura" charset="0"/>
                <a:ea typeface="+mn-ea"/>
                <a:cs typeface="Futura" charset="0"/>
                <a:sym typeface="Futura" charset="0"/>
              </a:rPr>
              <a:t> All-Natural</a:t>
            </a:r>
          </a:p>
          <a:p>
            <a:pPr marL="0" indent="0" algn="r" defTabSz="831850" eaLnBrk="1">
              <a:lnSpc>
                <a:spcPct val="130000"/>
              </a:lnSpc>
              <a:defRPr/>
            </a:pPr>
            <a:r>
              <a:rPr lang="en-AU" sz="3600" dirty="0">
                <a:latin typeface="Futura" charset="0"/>
                <a:ea typeface="+mn-ea"/>
                <a:cs typeface="Futura" charset="0"/>
                <a:sym typeface="Futura" charset="0"/>
              </a:rPr>
              <a:t> Non-Toxic</a:t>
            </a:r>
          </a:p>
          <a:p>
            <a:pPr marL="0" indent="0" algn="r" defTabSz="831850" eaLnBrk="1">
              <a:lnSpc>
                <a:spcPct val="130000"/>
              </a:lnSpc>
              <a:defRPr/>
            </a:pPr>
            <a:r>
              <a:rPr lang="en-AU" sz="3600" dirty="0">
                <a:latin typeface="Futura" charset="0"/>
                <a:ea typeface="+mn-ea"/>
                <a:cs typeface="Futura" charset="0"/>
                <a:sym typeface="Futura" charset="0"/>
              </a:rPr>
              <a:t> Biodegradable</a:t>
            </a:r>
          </a:p>
          <a:p>
            <a:pPr marL="0" indent="0" algn="r" defTabSz="831850" eaLnBrk="1">
              <a:lnSpc>
                <a:spcPct val="130000"/>
              </a:lnSpc>
              <a:defRPr/>
            </a:pPr>
            <a:r>
              <a:rPr lang="en-AU" sz="3600" dirty="0">
                <a:latin typeface="Futura" charset="0"/>
                <a:ea typeface="+mn-ea"/>
                <a:cs typeface="Futura" charset="0"/>
                <a:sym typeface="Futura" charset="0"/>
              </a:rPr>
              <a:t> Non-Fuming</a:t>
            </a:r>
          </a:p>
          <a:p>
            <a:pPr marL="0" indent="0" algn="r" defTabSz="831850" eaLnBrk="1">
              <a:lnSpc>
                <a:spcPct val="130000"/>
              </a:lnSpc>
              <a:defRPr/>
            </a:pPr>
            <a:r>
              <a:rPr lang="en-AU" sz="3600" dirty="0">
                <a:latin typeface="Futura" charset="0"/>
                <a:ea typeface="+mn-ea"/>
                <a:cs typeface="Futura" charset="0"/>
                <a:sym typeface="Futura" charset="0"/>
              </a:rPr>
              <a:t> Non-Caustic</a:t>
            </a:r>
          </a:p>
          <a:p>
            <a:pPr marL="0" indent="0" algn="r" defTabSz="831850" eaLnBrk="1">
              <a:lnSpc>
                <a:spcPct val="130000"/>
              </a:lnSpc>
              <a:defRPr/>
            </a:pPr>
            <a:r>
              <a:rPr lang="en-AU" sz="3600" dirty="0">
                <a:latin typeface="Futura" charset="0"/>
                <a:ea typeface="+mn-ea"/>
                <a:cs typeface="Futura" charset="0"/>
                <a:sym typeface="Futura" charset="0"/>
              </a:rPr>
              <a:t> Non-Flammable</a:t>
            </a:r>
          </a:p>
          <a:p>
            <a:pPr marL="0" indent="0" algn="r" defTabSz="831850" eaLnBrk="1">
              <a:lnSpc>
                <a:spcPct val="130000"/>
              </a:lnSpc>
              <a:defRPr/>
            </a:pPr>
            <a:r>
              <a:rPr lang="en-AU" sz="3600" dirty="0">
                <a:latin typeface="Futura" charset="0"/>
                <a:ea typeface="+mn-ea"/>
                <a:cs typeface="Futura" charset="0"/>
                <a:sym typeface="Futura" charset="0"/>
              </a:rPr>
              <a:t> Non-Hazardous </a:t>
            </a:r>
            <a:endParaRPr lang="en-AU" dirty="0">
              <a:ea typeface="+mn-ea"/>
              <a:sym typeface="Helvetica" charset="0"/>
            </a:endParaRPr>
          </a:p>
        </p:txBody>
      </p:sp>
      <p:sp>
        <p:nvSpPr>
          <p:cNvPr id="6147" name="AutoShape 3">
            <a:extLst>
              <a:ext uri="{FF2B5EF4-FFF2-40B4-BE49-F238E27FC236}">
                <a16:creationId xmlns:a16="http://schemas.microsoft.com/office/drawing/2014/main" id="{FA31C3C3-E004-47C2-9DEF-DA762A833F81}"/>
              </a:ext>
            </a:extLst>
          </p:cNvPr>
          <p:cNvSpPr>
            <a:spLocks/>
          </p:cNvSpPr>
          <p:nvPr/>
        </p:nvSpPr>
        <p:spPr bwMode="auto">
          <a:xfrm>
            <a:off x="1694656" y="3162300"/>
            <a:ext cx="17946688" cy="852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2413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1pPr>
            <a:lvl2pPr marL="742950" indent="-285750" defTabSz="2413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2pPr>
            <a:lvl3pPr marL="1143000" indent="-228600" defTabSz="2413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3pPr>
            <a:lvl4pPr marL="1600200" indent="-228600" defTabSz="2413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4pPr>
            <a:lvl5pPr marL="2057400" indent="-228600" defTabSz="2413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5pPr>
            <a:lvl6pPr marL="25146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6pPr>
            <a:lvl7pPr marL="29718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7pPr>
            <a:lvl8pPr marL="34290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8pPr>
            <a:lvl9pPr marL="38862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9pPr>
          </a:lstStyle>
          <a:p>
            <a:pPr eaLnBrk="1">
              <a:spcBef>
                <a:spcPts val="300"/>
              </a:spcBef>
              <a:buFont typeface="Arial" pitchFamily="34" charset="0"/>
              <a:buNone/>
              <a:defRPr/>
            </a:pPr>
            <a:r>
              <a:rPr lang="en-AU" altLang="en-US" sz="3100" b="1" dirty="0" err="1">
                <a:solidFill>
                  <a:srgbClr val="105A24"/>
                </a:solidFill>
                <a:latin typeface="Futura Condensed" charset="0"/>
                <a:sym typeface="Futura Condensed" charset="0"/>
              </a:rPr>
              <a:t>Bionano</a:t>
            </a:r>
            <a:r>
              <a:rPr lang="en-AU" altLang="en-US" sz="3100" b="1" dirty="0">
                <a:solidFill>
                  <a:srgbClr val="105A24"/>
                </a:solidFill>
                <a:latin typeface="Futura Condensed" charset="0"/>
                <a:sym typeface="Futura Condensed" charset="0"/>
              </a:rPr>
              <a:t> </a:t>
            </a:r>
            <a:r>
              <a:rPr lang="en-AU" altLang="en-US" sz="3100" dirty="0">
                <a:solidFill>
                  <a:srgbClr val="105A24"/>
                </a:solidFill>
                <a:latin typeface="Futura" charset="0"/>
                <a:sym typeface="Futura" charset="0"/>
              </a:rPr>
              <a:t>is a unique, proprietary blend of sustainable, plant-derived ingredients that are:</a:t>
            </a:r>
            <a:endParaRPr lang="en-AU" altLang="en-US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435B344-C6DF-43D4-A534-F1F7E4552B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2471400" y="5730928"/>
            <a:ext cx="5575300" cy="201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AutoShape 5">
            <a:extLst>
              <a:ext uri="{FF2B5EF4-FFF2-40B4-BE49-F238E27FC236}">
                <a16:creationId xmlns:a16="http://schemas.microsoft.com/office/drawing/2014/main" id="{0AB197EE-BB4B-435D-987E-7342B43D94AA}"/>
              </a:ext>
            </a:extLst>
          </p:cNvPr>
          <p:cNvSpPr>
            <a:spLocks/>
          </p:cNvSpPr>
          <p:nvPr/>
        </p:nvSpPr>
        <p:spPr bwMode="auto">
          <a:xfrm>
            <a:off x="10067925" y="4420147"/>
            <a:ext cx="915988" cy="5186363"/>
          </a:xfrm>
          <a:custGeom>
            <a:avLst/>
            <a:gdLst>
              <a:gd name="T0" fmla="*/ 457994 w 21600"/>
              <a:gd name="T1" fmla="*/ 2621843 h 21443"/>
              <a:gd name="T2" fmla="*/ 457994 w 21600"/>
              <a:gd name="T3" fmla="*/ 2621843 h 21443"/>
              <a:gd name="T4" fmla="*/ 457994 w 21600"/>
              <a:gd name="T5" fmla="*/ 2621843 h 21443"/>
              <a:gd name="T6" fmla="*/ 457994 w 21600"/>
              <a:gd name="T7" fmla="*/ 2621843 h 214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443">
                <a:moveTo>
                  <a:pt x="582" y="65"/>
                </a:moveTo>
                <a:cubicBezTo>
                  <a:pt x="4233" y="-119"/>
                  <a:pt x="8090" y="93"/>
                  <a:pt x="10796" y="628"/>
                </a:cubicBezTo>
                <a:cubicBezTo>
                  <a:pt x="13072" y="1078"/>
                  <a:pt x="14273" y="1709"/>
                  <a:pt x="14084" y="2356"/>
                </a:cubicBezTo>
                <a:lnTo>
                  <a:pt x="14281" y="9524"/>
                </a:lnTo>
                <a:lnTo>
                  <a:pt x="21599" y="10890"/>
                </a:lnTo>
                <a:lnTo>
                  <a:pt x="14302" y="12385"/>
                </a:lnTo>
                <a:lnTo>
                  <a:pt x="14302" y="19583"/>
                </a:lnTo>
                <a:cubicBezTo>
                  <a:pt x="13962" y="19959"/>
                  <a:pt x="13135" y="20303"/>
                  <a:pt x="11937" y="20596"/>
                </a:cubicBezTo>
                <a:cubicBezTo>
                  <a:pt x="10365" y="20979"/>
                  <a:pt x="8249" y="21260"/>
                  <a:pt x="5941" y="21379"/>
                </a:cubicBezTo>
                <a:cubicBezTo>
                  <a:pt x="3971" y="21481"/>
                  <a:pt x="1932" y="21460"/>
                  <a:pt x="0" y="21325"/>
                </a:cubicBezTo>
              </a:path>
            </a:pathLst>
          </a:custGeom>
          <a:noFill/>
          <a:ln w="127000" cap="flat" cmpd="sng">
            <a:solidFill>
              <a:srgbClr val="026B2D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1">
              <a:defRPr/>
            </a:pPr>
            <a:endParaRPr lang="en-U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ABC37E44-E604-482E-862A-79F3C9337A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4478884"/>
            <a:ext cx="801688" cy="561975"/>
          </a:xfrm>
          <a:prstGeom prst="rect">
            <a:avLst/>
          </a:prstGeom>
          <a:noFill/>
          <a:ln>
            <a:noFill/>
          </a:ln>
          <a:effectLst>
            <a:outerShdw blurRad="38100" dist="20000" dir="5400000" algn="ctr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6EB57877-764E-45D8-9D4D-34D19B9E9B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5164684"/>
            <a:ext cx="801688" cy="561975"/>
          </a:xfrm>
          <a:prstGeom prst="rect">
            <a:avLst/>
          </a:prstGeom>
          <a:noFill/>
          <a:ln>
            <a:noFill/>
          </a:ln>
          <a:effectLst>
            <a:outerShdw blurRad="38100" dist="20000" dir="5400000" algn="ctr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6B6DF24C-681F-46E4-8E1A-1F7C0FAAE0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5850484"/>
            <a:ext cx="801688" cy="561975"/>
          </a:xfrm>
          <a:prstGeom prst="rect">
            <a:avLst/>
          </a:prstGeom>
          <a:noFill/>
          <a:ln>
            <a:noFill/>
          </a:ln>
          <a:effectLst>
            <a:outerShdw blurRad="38100" dist="20000" dir="5400000" algn="ctr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47B0576D-05BD-4BA5-A45F-702463CFD0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6536284"/>
            <a:ext cx="801688" cy="561975"/>
          </a:xfrm>
          <a:prstGeom prst="rect">
            <a:avLst/>
          </a:prstGeom>
          <a:noFill/>
          <a:ln>
            <a:noFill/>
          </a:ln>
          <a:effectLst>
            <a:outerShdw blurRad="38100" dist="20000" dir="5400000" algn="ctr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FD8E076D-3966-478D-96F3-808A2B79A6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7298284"/>
            <a:ext cx="801688" cy="561975"/>
          </a:xfrm>
          <a:prstGeom prst="rect">
            <a:avLst/>
          </a:prstGeom>
          <a:noFill/>
          <a:ln>
            <a:noFill/>
          </a:ln>
          <a:effectLst>
            <a:outerShdw blurRad="38100" dist="20000" dir="5400000" algn="ctr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C0A37558-58B5-4076-B1CC-9091E444B8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7984084"/>
            <a:ext cx="801688" cy="561975"/>
          </a:xfrm>
          <a:prstGeom prst="rect">
            <a:avLst/>
          </a:prstGeom>
          <a:noFill/>
          <a:ln>
            <a:noFill/>
          </a:ln>
          <a:effectLst>
            <a:outerShdw blurRad="38100" dist="20000" dir="5400000" algn="ctr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31942BF-366A-4F7D-B2F9-32CDC950A0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8669884"/>
            <a:ext cx="801688" cy="561975"/>
          </a:xfrm>
          <a:prstGeom prst="rect">
            <a:avLst/>
          </a:prstGeom>
          <a:noFill/>
          <a:ln>
            <a:noFill/>
          </a:ln>
          <a:effectLst>
            <a:outerShdw blurRad="38100" dist="20000" dir="5400000" algn="ctr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A2875D-5C64-431E-B3DD-74E489DB9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1853" y="11809333"/>
            <a:ext cx="20890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safe.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bio-based.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non-toxic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45869DE9-46B3-4BFD-B557-A94E4F31F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08" y="11803890"/>
            <a:ext cx="31069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hypo-allergenic.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residue free.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tasteless.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58CA9D1-C2B4-42F1-9396-9C3CA0979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960" y="12633814"/>
            <a:ext cx="9789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514.465.6475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BIONANO</a:t>
            </a:r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info@bionanoproducts.com</a:t>
            </a:r>
            <a:endParaRPr lang="en-US" alt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74A24533-D6AA-478E-A0DF-24B4B844BC82}"/>
              </a:ext>
            </a:extLst>
          </p:cNvPr>
          <p:cNvSpPr txBox="1">
            <a:spLocks/>
          </p:cNvSpPr>
          <p:nvPr/>
        </p:nvSpPr>
        <p:spPr bwMode="auto">
          <a:xfrm>
            <a:off x="3225006" y="9978725"/>
            <a:ext cx="14885987" cy="1409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MS PGothic" pitchFamily="34" charset="-128"/>
                <a:cs typeface="+mj-cs"/>
                <a:sym typeface="Helvetica" panose="020B0604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MS PGothic" pitchFamily="34" charset="-128"/>
                <a:cs typeface="Helvetica" charset="0"/>
                <a:sym typeface="Helvetica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MS PGothic" pitchFamily="34" charset="-128"/>
                <a:cs typeface="Helvetica" charset="0"/>
                <a:sym typeface="Helvetica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MS PGothic" pitchFamily="34" charset="-128"/>
                <a:cs typeface="Helvetica" charset="0"/>
                <a:sym typeface="Helvetica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MS PGothic" pitchFamily="34" charset="-128"/>
                <a:cs typeface="Helvetica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9pPr>
          </a:lstStyle>
          <a:p>
            <a:pPr defTabSz="914400" eaLnBrk="1">
              <a:defRPr/>
            </a:pPr>
            <a:r>
              <a:rPr lang="en-CA" altLang="en-US" sz="6600" b="1" kern="0" dirty="0">
                <a:solidFill>
                  <a:srgbClr val="105A24"/>
                </a:solidFill>
                <a:latin typeface="Gill Sans" charset="0"/>
                <a:sym typeface="Futura Condensed" charset="0"/>
              </a:rPr>
              <a:t>REMOVE CHEMICALS, WAX, AND DIRT !</a:t>
            </a:r>
            <a:endParaRPr lang="en-AU" altLang="en-US" sz="1100" kern="0" dirty="0">
              <a:latin typeface="Gill Sans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4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4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4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4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4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4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4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3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35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  <p:bldP spid="6146" grpId="0" build="p" autoUpdateAnimBg="0"/>
      <p:bldP spid="6147" grpId="0" autoUpdateAnimBg="0"/>
      <p:bldP spid="2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>
            <a:extLst>
              <a:ext uri="{FF2B5EF4-FFF2-40B4-BE49-F238E27FC236}">
                <a16:creationId xmlns:a16="http://schemas.microsoft.com/office/drawing/2014/main" id="{A962D6CB-537F-499F-9B97-CE36D4D50A2B}"/>
              </a:ext>
            </a:extLst>
          </p:cNvPr>
          <p:cNvSpPr>
            <a:spLocks/>
          </p:cNvSpPr>
          <p:nvPr/>
        </p:nvSpPr>
        <p:spPr bwMode="auto">
          <a:xfrm>
            <a:off x="457200" y="342901"/>
            <a:ext cx="19812000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1pPr>
            <a:lvl2pPr marL="742950" indent="-28575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2pPr>
            <a:lvl3pPr marL="1143000" indent="-2286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3pPr>
            <a:lvl4pPr marL="1600200" indent="-2286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4pPr>
            <a:lvl5pPr marL="2057400" indent="-2286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9pPr>
          </a:lstStyle>
          <a:p>
            <a:pPr algn="ctr" eaLnBrk="1">
              <a:defRPr/>
            </a:pPr>
            <a:r>
              <a:rPr lang="en-AU" altLang="en-US" sz="6000" dirty="0">
                <a:solidFill>
                  <a:srgbClr val="105A24"/>
                </a:solidFill>
                <a:latin typeface="Gill Sans" charset="0"/>
                <a:sym typeface="Futura" charset="0"/>
              </a:rPr>
              <a:t>What makes </a:t>
            </a:r>
            <a:r>
              <a:rPr lang="en-AU" altLang="en-US" sz="6000" b="1" dirty="0" err="1">
                <a:solidFill>
                  <a:srgbClr val="105A24"/>
                </a:solidFill>
                <a:latin typeface="Gill Sans" charset="0"/>
                <a:sym typeface="Futura Condensed" charset="0"/>
              </a:rPr>
              <a:t>Bionano</a:t>
            </a:r>
            <a:r>
              <a:rPr lang="en-AU" altLang="en-US" sz="6000" b="1" dirty="0">
                <a:solidFill>
                  <a:srgbClr val="105A24"/>
                </a:solidFill>
                <a:latin typeface="Gill Sans" charset="0"/>
                <a:sym typeface="Futura Condensed" charset="0"/>
              </a:rPr>
              <a:t> </a:t>
            </a:r>
            <a:r>
              <a:rPr lang="en-AU" altLang="en-US" sz="6000" dirty="0">
                <a:solidFill>
                  <a:srgbClr val="105A24"/>
                </a:solidFill>
                <a:latin typeface="Gill Sans" charset="0"/>
                <a:sym typeface="Futura" charset="0"/>
              </a:rPr>
              <a:t>work so much better than conventional products?</a:t>
            </a:r>
            <a:endParaRPr lang="en-AU" altLang="en-US" sz="6000" dirty="0">
              <a:latin typeface="Gill Sans" charset="0"/>
            </a:endParaRPr>
          </a:p>
        </p:txBody>
      </p:sp>
      <p:sp>
        <p:nvSpPr>
          <p:cNvPr id="13314" name="AutoShape 2">
            <a:extLst>
              <a:ext uri="{FF2B5EF4-FFF2-40B4-BE49-F238E27FC236}">
                <a16:creationId xmlns:a16="http://schemas.microsoft.com/office/drawing/2014/main" id="{127A4F4E-DE1F-4FE6-AF9C-14D5172E789A}"/>
              </a:ext>
            </a:extLst>
          </p:cNvPr>
          <p:cNvSpPr>
            <a:spLocks/>
          </p:cNvSpPr>
          <p:nvPr/>
        </p:nvSpPr>
        <p:spPr bwMode="auto">
          <a:xfrm>
            <a:off x="457200" y="3848100"/>
            <a:ext cx="16154399" cy="5191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11188" indent="-457200" defTabSz="611188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1pPr>
            <a:lvl2pPr marL="742950" indent="-285750" defTabSz="611188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2pPr>
            <a:lvl3pPr marL="1143000" indent="-228600" defTabSz="611188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3pPr>
            <a:lvl4pPr marL="1600200" indent="-228600" defTabSz="611188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4pPr>
            <a:lvl5pPr marL="2057400" indent="-228600" defTabSz="611188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5pPr>
            <a:lvl6pPr marL="25146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6pPr>
            <a:lvl7pPr marL="29718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7pPr>
            <a:lvl8pPr marL="34290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8pPr>
            <a:lvl9pPr marL="38862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9pPr>
          </a:lstStyle>
          <a:p>
            <a:pPr marL="457200" defTabSz="620713" eaLnBrk="1">
              <a:spcBef>
                <a:spcPts val="2300"/>
              </a:spcBef>
              <a:buClr>
                <a:srgbClr val="96BF3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AU" altLang="en-US" sz="30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A specialized chemical reaction produces super surface-active amphiphilic molecules (can mix with both oil and water). </a:t>
            </a:r>
          </a:p>
          <a:p>
            <a:pPr marL="457200" defTabSz="620713" eaLnBrk="1">
              <a:spcBef>
                <a:spcPts val="2300"/>
              </a:spcBef>
              <a:buClr>
                <a:srgbClr val="96BF3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AU" altLang="en-US" sz="30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Compared to traditional surfactants, </a:t>
            </a:r>
            <a:r>
              <a:rPr lang="en-AU" altLang="en-US" sz="3000" dirty="0" err="1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Bionano</a:t>
            </a:r>
            <a:r>
              <a:rPr lang="en-AU" altLang="en-US" sz="30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 has significantly higher surface-activity due to its unique natural enzymes.</a:t>
            </a:r>
          </a:p>
          <a:p>
            <a:pPr marL="457200" defTabSz="620713" eaLnBrk="1">
              <a:spcBef>
                <a:spcPts val="2300"/>
              </a:spcBef>
              <a:buClr>
                <a:srgbClr val="96BF3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AU" altLang="en-US" sz="30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When </a:t>
            </a:r>
            <a:r>
              <a:rPr lang="en-AU" altLang="en-US" sz="3000" dirty="0" err="1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Bionano</a:t>
            </a:r>
            <a:r>
              <a:rPr lang="en-AU" altLang="en-US" sz="30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 is applied to grease and oil contaminants, its micellar nanoparticles automatically dissociate.</a:t>
            </a:r>
          </a:p>
          <a:p>
            <a:pPr marL="457200" defTabSz="620713" eaLnBrk="1">
              <a:spcBef>
                <a:spcPts val="2300"/>
              </a:spcBef>
              <a:buClr>
                <a:srgbClr val="96BF3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AU" altLang="en-US" sz="30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Structurally similar to traditional soap and detergent molecules, </a:t>
            </a:r>
            <a:br>
              <a:rPr lang="en-AU" altLang="en-US" sz="30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</a:br>
            <a:r>
              <a:rPr lang="en-AU" altLang="en-US" sz="30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with one exception, they operate at the nanoscale.</a:t>
            </a:r>
          </a:p>
        </p:txBody>
      </p:sp>
      <p:sp>
        <p:nvSpPr>
          <p:cNvPr id="13315" name="AutoShape 3">
            <a:extLst>
              <a:ext uri="{FF2B5EF4-FFF2-40B4-BE49-F238E27FC236}">
                <a16:creationId xmlns:a16="http://schemas.microsoft.com/office/drawing/2014/main" id="{32025073-00B5-4568-ADED-87B8D2CEF9BE}"/>
              </a:ext>
            </a:extLst>
          </p:cNvPr>
          <p:cNvSpPr>
            <a:spLocks/>
          </p:cNvSpPr>
          <p:nvPr/>
        </p:nvSpPr>
        <p:spPr bwMode="auto">
          <a:xfrm>
            <a:off x="2870994" y="2497934"/>
            <a:ext cx="14984412" cy="7979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ctr" eaLnBrk="1">
              <a:defRPr/>
            </a:pPr>
            <a:r>
              <a:rPr lang="en-AU" sz="5400" b="1" i="1" dirty="0">
                <a:solidFill>
                  <a:srgbClr val="34A9E1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SUPER SURFACE-ACTIVITY</a:t>
            </a:r>
            <a:endParaRPr lang="en-AU" sz="5400" dirty="0">
              <a:ea typeface="ＭＳ Ｐゴシック" charset="0"/>
              <a:cs typeface="Gill Sans Light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EA8AA-C03F-4C0D-A5A4-76926880E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1853" y="11809333"/>
            <a:ext cx="20890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safe.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bio-based.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non-toxic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2D01CC2-A33A-41DD-B9D6-DDD1D9CC0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08" y="11803890"/>
            <a:ext cx="31069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hypo-allergenic.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residue free.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tasteless.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2A76CB7-8A05-4725-859E-62BF3D401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960" y="12633814"/>
            <a:ext cx="9789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514.465.6475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BIONANO</a:t>
            </a:r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info@bionanoproducts.com</a:t>
            </a:r>
            <a:endParaRPr lang="en-US" alt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B64D44AF-C099-4156-93C5-8997B7F5B302}"/>
              </a:ext>
            </a:extLst>
          </p:cNvPr>
          <p:cNvGrpSpPr>
            <a:grpSpLocks/>
          </p:cNvGrpSpPr>
          <p:nvPr/>
        </p:nvGrpSpPr>
        <p:grpSpPr bwMode="auto">
          <a:xfrm>
            <a:off x="17449800" y="3697846"/>
            <a:ext cx="2221693" cy="1984124"/>
            <a:chOff x="101594" y="65886"/>
            <a:chExt cx="5062247" cy="4210680"/>
          </a:xfrm>
        </p:grpSpPr>
        <p:sp>
          <p:nvSpPr>
            <p:cNvPr id="10" name="AutoShape 4">
              <a:extLst>
                <a:ext uri="{FF2B5EF4-FFF2-40B4-BE49-F238E27FC236}">
                  <a16:creationId xmlns:a16="http://schemas.microsoft.com/office/drawing/2014/main" id="{F489DE9E-B2D1-413B-A379-5E679B28A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44" y="65886"/>
              <a:ext cx="4444745" cy="4158990"/>
            </a:xfrm>
            <a:prstGeom prst="roundRect">
              <a:avLst>
                <a:gd name="adj" fmla="val 9648"/>
              </a:avLst>
            </a:prstGeom>
            <a:gradFill rotWithShape="0">
              <a:gsLst>
                <a:gs pos="0">
                  <a:srgbClr val="026B2D"/>
                </a:gs>
                <a:gs pos="100000">
                  <a:srgbClr val="96BF31"/>
                </a:gs>
              </a:gsLst>
              <a:lin ang="5400000"/>
            </a:gradFill>
            <a:ln>
              <a:noFill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1">
                <a:defRPr/>
              </a:pPr>
              <a:endParaRPr lang="en-AU">
                <a:solidFill>
                  <a:srgbClr val="FFFFFF"/>
                </a:solidFill>
                <a:ea typeface="ＭＳ Ｐゴシック" charset="0"/>
                <a:cs typeface="Gill Sans Light" charset="0"/>
              </a:endParaRPr>
            </a:p>
          </p:txBody>
        </p:sp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AC8FBC79-A3EC-4A13-99B5-4AF918E6B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94" y="406788"/>
              <a:ext cx="5062247" cy="244586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 algn="ctr" eaLnBrk="1">
                <a:lnSpc>
                  <a:spcPct val="70000"/>
                </a:lnSpc>
                <a:defRPr/>
              </a:pPr>
              <a:r>
                <a:rPr lang="en-AU" sz="5000" dirty="0">
                  <a:solidFill>
                    <a:srgbClr val="FFFFFF"/>
                  </a:solidFill>
                  <a:latin typeface="Futura Condensed" charset="0"/>
                  <a:ea typeface="ＭＳ Ｐゴシック" charset="0"/>
                  <a:cs typeface="Futura Condensed" charset="0"/>
                  <a:sym typeface="Futura Condensed" charset="0"/>
                </a:rPr>
                <a:t>NON</a:t>
              </a:r>
            </a:p>
            <a:p>
              <a:pPr algn="ctr" eaLnBrk="1">
                <a:lnSpc>
                  <a:spcPct val="70000"/>
                </a:lnSpc>
                <a:defRPr/>
              </a:pPr>
              <a:r>
                <a:rPr lang="en-AU" sz="5000" dirty="0">
                  <a:solidFill>
                    <a:srgbClr val="FFFFFF"/>
                  </a:solidFill>
                  <a:latin typeface="Futura Condensed" charset="0"/>
                  <a:ea typeface="ＭＳ Ｐゴシック" charset="0"/>
                  <a:cs typeface="Futura Condensed" charset="0"/>
                  <a:sym typeface="Futura Condensed" charset="0"/>
                </a:rPr>
                <a:t>TOXIC</a:t>
              </a:r>
              <a:endParaRPr lang="en-AU" sz="5000" dirty="0">
                <a:ea typeface="ＭＳ Ｐゴシック" charset="0"/>
                <a:cs typeface="Gill Sans Light" charset="0"/>
              </a:endParaRPr>
            </a:p>
          </p:txBody>
        </p:sp>
        <p:pic>
          <p:nvPicPr>
            <p:cNvPr id="12" name="Picture 6" descr="pasted-image.png">
              <a:extLst>
                <a:ext uri="{FF2B5EF4-FFF2-40B4-BE49-F238E27FC236}">
                  <a16:creationId xmlns:a16="http://schemas.microsoft.com/office/drawing/2014/main" id="{7B0119FE-AC42-4BAD-8E0E-734680948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255994">
              <a:off x="1669969" y="2440580"/>
              <a:ext cx="1444542" cy="1835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FB0DF9B5-3BB8-4EF4-9155-5B79C0394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147" y="6669646"/>
            <a:ext cx="1905000" cy="300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805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utoUpdateAnimBg="0"/>
      <p:bldP spid="13314" grpId="0" build="p" autoUpdateAnimBg="0"/>
      <p:bldP spid="1331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>
            <a:extLst>
              <a:ext uri="{FF2B5EF4-FFF2-40B4-BE49-F238E27FC236}">
                <a16:creationId xmlns:a16="http://schemas.microsoft.com/office/drawing/2014/main" id="{A962D6CB-537F-499F-9B97-CE36D4D50A2B}"/>
              </a:ext>
            </a:extLst>
          </p:cNvPr>
          <p:cNvSpPr>
            <a:spLocks/>
          </p:cNvSpPr>
          <p:nvPr/>
        </p:nvSpPr>
        <p:spPr bwMode="auto">
          <a:xfrm>
            <a:off x="457200" y="342901"/>
            <a:ext cx="19812000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1pPr>
            <a:lvl2pPr marL="742950" indent="-28575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2pPr>
            <a:lvl3pPr marL="1143000" indent="-2286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3pPr>
            <a:lvl4pPr marL="1600200" indent="-2286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4pPr>
            <a:lvl5pPr marL="2057400" indent="-2286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9pPr>
          </a:lstStyle>
          <a:p>
            <a:pPr algn="ctr" eaLnBrk="1">
              <a:defRPr/>
            </a:pPr>
            <a:r>
              <a:rPr lang="en-AU" altLang="en-US" sz="6000" b="1" dirty="0">
                <a:solidFill>
                  <a:srgbClr val="105A24"/>
                </a:solidFill>
                <a:latin typeface="Gill Sans" charset="0"/>
                <a:sym typeface="Futura Condensed" charset="0"/>
              </a:rPr>
              <a:t>How does </a:t>
            </a:r>
            <a:r>
              <a:rPr lang="en-AU" altLang="en-US" sz="6000" b="1" dirty="0" err="1">
                <a:solidFill>
                  <a:srgbClr val="105A24"/>
                </a:solidFill>
                <a:latin typeface="Gill Sans" charset="0"/>
                <a:sym typeface="Futura Condensed" charset="0"/>
              </a:rPr>
              <a:t>Bionano</a:t>
            </a:r>
            <a:r>
              <a:rPr lang="en-AU" altLang="en-US" sz="6000" b="1" dirty="0">
                <a:solidFill>
                  <a:srgbClr val="105A24"/>
                </a:solidFill>
                <a:latin typeface="Gill Sans" charset="0"/>
                <a:sym typeface="Futura Condensed" charset="0"/>
              </a:rPr>
              <a:t> NTS Work?</a:t>
            </a:r>
            <a:endParaRPr lang="en-AU" altLang="en-US" sz="4800" dirty="0">
              <a:latin typeface="Gill Sans" charset="0"/>
            </a:endParaRPr>
          </a:p>
        </p:txBody>
      </p:sp>
      <p:sp>
        <p:nvSpPr>
          <p:cNvPr id="13314" name="AutoShape 2">
            <a:extLst>
              <a:ext uri="{FF2B5EF4-FFF2-40B4-BE49-F238E27FC236}">
                <a16:creationId xmlns:a16="http://schemas.microsoft.com/office/drawing/2014/main" id="{127A4F4E-DE1F-4FE6-AF9C-14D5172E789A}"/>
              </a:ext>
            </a:extLst>
          </p:cNvPr>
          <p:cNvSpPr>
            <a:spLocks/>
          </p:cNvSpPr>
          <p:nvPr/>
        </p:nvSpPr>
        <p:spPr bwMode="auto">
          <a:xfrm>
            <a:off x="457200" y="2781301"/>
            <a:ext cx="12877800" cy="73913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11188" indent="-457200" defTabSz="611188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1pPr>
            <a:lvl2pPr marL="742950" indent="-285750" defTabSz="611188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2pPr>
            <a:lvl3pPr marL="1143000" indent="-228600" defTabSz="611188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3pPr>
            <a:lvl4pPr marL="1600200" indent="-228600" defTabSz="611188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4pPr>
            <a:lvl5pPr marL="2057400" indent="-228600" defTabSz="611188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5pPr>
            <a:lvl6pPr marL="25146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6pPr>
            <a:lvl7pPr marL="29718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7pPr>
            <a:lvl8pPr marL="34290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8pPr>
            <a:lvl9pPr marL="38862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9pPr>
          </a:lstStyle>
          <a:p>
            <a:pPr marL="457200" defTabSz="620713" eaLnBrk="1">
              <a:spcBef>
                <a:spcPts val="2300"/>
              </a:spcBef>
              <a:buClr>
                <a:srgbClr val="96BF3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AU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A unique combination of all-natural ingredients mixed </a:t>
            </a:r>
            <a:br>
              <a:rPr lang="en-AU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</a:br>
            <a:r>
              <a:rPr lang="en-AU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using a proprietary process. </a:t>
            </a:r>
          </a:p>
          <a:p>
            <a:pPr marL="457200" defTabSz="620713" eaLnBrk="1">
              <a:spcBef>
                <a:spcPts val="2300"/>
              </a:spcBef>
              <a:buClr>
                <a:srgbClr val="96BF3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CA" altLang="en-US" sz="30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Nanoparticles have a water-attractive (hydrophilic) head and an </a:t>
            </a:r>
            <a:br>
              <a:rPr lang="en-CA" altLang="en-US" sz="30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</a:br>
            <a:r>
              <a:rPr lang="en-CA" altLang="en-US" sz="30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oil-attractive (hydrophobic) tail. </a:t>
            </a:r>
            <a:r>
              <a:rPr lang="en-AU" altLang="en-US" sz="30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The tails immediately attract oil and grease molecules and leave the water-attractive head outside. The heads are completely surrounded by water molecules and bond with them. </a:t>
            </a:r>
          </a:p>
          <a:p>
            <a:pPr marL="457200" defTabSz="620713" eaLnBrk="1">
              <a:lnSpc>
                <a:spcPct val="110000"/>
              </a:lnSpc>
              <a:spcBef>
                <a:spcPts val="2300"/>
              </a:spcBef>
              <a:buClr>
                <a:srgbClr val="96BF3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AU" altLang="en-US" sz="30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When flushed with water, the trapped oil and grease molecules are completely dissolved and removed as a biodegradable residue.</a:t>
            </a:r>
          </a:p>
          <a:p>
            <a:pPr marL="457200" defTabSz="620713" eaLnBrk="1">
              <a:lnSpc>
                <a:spcPct val="110000"/>
              </a:lnSpc>
              <a:spcBef>
                <a:spcPts val="2300"/>
              </a:spcBef>
              <a:buClr>
                <a:srgbClr val="96BF3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CA" altLang="en-US" sz="30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Penetrate and rupture cell walls of bacteria, viruses and mold spores (e.g. e. coli and salmonella bacteria).</a:t>
            </a:r>
          </a:p>
        </p:txBody>
      </p:sp>
      <p:sp>
        <p:nvSpPr>
          <p:cNvPr id="13315" name="AutoShape 3">
            <a:extLst>
              <a:ext uri="{FF2B5EF4-FFF2-40B4-BE49-F238E27FC236}">
                <a16:creationId xmlns:a16="http://schemas.microsoft.com/office/drawing/2014/main" id="{32025073-00B5-4568-ADED-87B8D2CEF9BE}"/>
              </a:ext>
            </a:extLst>
          </p:cNvPr>
          <p:cNvSpPr>
            <a:spLocks/>
          </p:cNvSpPr>
          <p:nvPr/>
        </p:nvSpPr>
        <p:spPr bwMode="auto">
          <a:xfrm>
            <a:off x="3175794" y="1310857"/>
            <a:ext cx="14984412" cy="7979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ctr" eaLnBrk="1">
              <a:defRPr/>
            </a:pPr>
            <a:r>
              <a:rPr lang="en-AU" sz="5400" b="1" i="1" dirty="0">
                <a:solidFill>
                  <a:srgbClr val="34A9E1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Product of Biomolecular Nanotechnology.</a:t>
            </a:r>
            <a:endParaRPr lang="en-AU" sz="5400" dirty="0">
              <a:ea typeface="ＭＳ Ｐゴシック" charset="0"/>
              <a:cs typeface="Gill Sans Light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EA8AA-C03F-4C0D-A5A4-76926880E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1853" y="11809333"/>
            <a:ext cx="20890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safe.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bio-based.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non-toxic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2D01CC2-A33A-41DD-B9D6-DDD1D9CC0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08" y="11803890"/>
            <a:ext cx="31069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hypo-allergenic.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residue free.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tasteless.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2A76CB7-8A05-4725-859E-62BF3D401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960" y="12633814"/>
            <a:ext cx="9789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514.465.6475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BIONANO</a:t>
            </a:r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info@bionanoproducts.com</a:t>
            </a:r>
            <a:endParaRPr lang="en-US" alt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2" descr="532px-Micelle_scheme-en.svg.png">
            <a:extLst>
              <a:ext uri="{FF2B5EF4-FFF2-40B4-BE49-F238E27FC236}">
                <a16:creationId xmlns:a16="http://schemas.microsoft.com/office/drawing/2014/main" id="{3EC819B2-DF9C-43B5-9334-654BAD87F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3200" y="4000500"/>
            <a:ext cx="6945910" cy="492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utoUpdateAnimBg="0"/>
      <p:bldP spid="13314" grpId="0" build="p" autoUpdateAnimBg="0"/>
      <p:bldP spid="1331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">
            <a:extLst>
              <a:ext uri="{FF2B5EF4-FFF2-40B4-BE49-F238E27FC236}">
                <a16:creationId xmlns:a16="http://schemas.microsoft.com/office/drawing/2014/main" id="{2C05C20A-0427-4C32-A6C3-088E67B7D7E6}"/>
              </a:ext>
            </a:extLst>
          </p:cNvPr>
          <p:cNvSpPr>
            <a:spLocks/>
          </p:cNvSpPr>
          <p:nvPr/>
        </p:nvSpPr>
        <p:spPr bwMode="auto">
          <a:xfrm>
            <a:off x="0" y="635000"/>
            <a:ext cx="21336000" cy="260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1pPr>
            <a:lvl2pPr marL="742950" indent="-28575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2pPr>
            <a:lvl3pPr marL="1143000" indent="-2286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3pPr>
            <a:lvl4pPr marL="1600200" indent="-2286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4pPr>
            <a:lvl5pPr marL="2057400" indent="-2286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9pPr>
          </a:lstStyle>
          <a:p>
            <a:pPr algn="ctr" eaLnBrk="1">
              <a:defRPr/>
            </a:pPr>
            <a:r>
              <a:rPr lang="en-AU" altLang="en-US" sz="6600" dirty="0">
                <a:solidFill>
                  <a:srgbClr val="105A24"/>
                </a:solidFill>
                <a:latin typeface="Gill Sans" charset="0"/>
                <a:sym typeface="Futura" charset="0"/>
              </a:rPr>
              <a:t>What makes </a:t>
            </a:r>
            <a:r>
              <a:rPr lang="en-AU" altLang="en-US" sz="6600" b="1" dirty="0" err="1">
                <a:solidFill>
                  <a:srgbClr val="105A24"/>
                </a:solidFill>
                <a:latin typeface="Gill Sans" charset="0"/>
                <a:sym typeface="Futura Condensed" charset="0"/>
              </a:rPr>
              <a:t>Bionano</a:t>
            </a:r>
            <a:r>
              <a:rPr lang="en-AU" altLang="en-US" sz="6600" dirty="0">
                <a:solidFill>
                  <a:srgbClr val="105A24"/>
                </a:solidFill>
                <a:latin typeface="Gill Sans" charset="0"/>
                <a:sym typeface="Futura" charset="0"/>
              </a:rPr>
              <a:t> the </a:t>
            </a:r>
            <a:r>
              <a:rPr lang="en-AU" altLang="en-US" sz="6600" dirty="0">
                <a:solidFill>
                  <a:srgbClr val="96BF31"/>
                </a:solidFill>
                <a:latin typeface="Gill Sans" charset="0"/>
                <a:sym typeface="Futura" charset="0"/>
              </a:rPr>
              <a:t>Greenest </a:t>
            </a:r>
            <a:r>
              <a:rPr lang="en-AU" altLang="en-US" sz="6600" dirty="0">
                <a:solidFill>
                  <a:srgbClr val="105A24"/>
                </a:solidFill>
                <a:latin typeface="Gill Sans" charset="0"/>
                <a:sym typeface="Futura" charset="0"/>
              </a:rPr>
              <a:t>product on the planet?</a:t>
            </a:r>
            <a:endParaRPr lang="en-AU" altLang="en-US" sz="5400" dirty="0">
              <a:latin typeface="Gill Sans" charset="0"/>
            </a:endParaRPr>
          </a:p>
        </p:txBody>
      </p:sp>
      <p:sp>
        <p:nvSpPr>
          <p:cNvPr id="19458" name="AutoShape 2">
            <a:extLst>
              <a:ext uri="{FF2B5EF4-FFF2-40B4-BE49-F238E27FC236}">
                <a16:creationId xmlns:a16="http://schemas.microsoft.com/office/drawing/2014/main" id="{DAE80D1B-4B98-4D6F-AF78-2099EED21E61}"/>
              </a:ext>
            </a:extLst>
          </p:cNvPr>
          <p:cNvSpPr>
            <a:spLocks/>
          </p:cNvSpPr>
          <p:nvPr/>
        </p:nvSpPr>
        <p:spPr bwMode="auto">
          <a:xfrm>
            <a:off x="457200" y="1968196"/>
            <a:ext cx="20869275" cy="95761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57200" indent="-457200" defTabSz="620713" eaLnBrk="1">
              <a:spcBef>
                <a:spcPts val="2300"/>
              </a:spcBef>
              <a:buClr>
                <a:srgbClr val="96BF3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AU" sz="28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Sourced from 100% all-natural, plant-derived, sustainable raw ingredients.</a:t>
            </a:r>
          </a:p>
          <a:p>
            <a:pPr marL="457200" indent="-457200" defTabSz="620713" eaLnBrk="1">
              <a:spcBef>
                <a:spcPts val="2300"/>
              </a:spcBef>
              <a:buClr>
                <a:srgbClr val="96BF3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AU" sz="28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Energy- and resource-efficient manufacturing process with low environmental impact.</a:t>
            </a:r>
          </a:p>
          <a:p>
            <a:pPr marL="457200" indent="-457200" defTabSz="620713" eaLnBrk="1">
              <a:spcBef>
                <a:spcPts val="2300"/>
              </a:spcBef>
              <a:buClr>
                <a:srgbClr val="96BF3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AU" sz="28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One formula replaces nearly all other cleaning products </a:t>
            </a:r>
            <a:br>
              <a:rPr lang="en-AU" sz="28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</a:br>
            <a:r>
              <a:rPr lang="en-AU" sz="28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(with more products to come).</a:t>
            </a:r>
          </a:p>
          <a:p>
            <a:pPr marL="457200" indent="-457200" defTabSz="620713" eaLnBrk="1">
              <a:spcBef>
                <a:spcPts val="2300"/>
              </a:spcBef>
              <a:buClr>
                <a:srgbClr val="96BF3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AU" sz="2800" dirty="0">
                <a:solidFill>
                  <a:srgbClr val="000000"/>
                </a:solidFill>
                <a:latin typeface="Futura" charset="0"/>
                <a:ea typeface="ＭＳ Ｐゴシック" charset="0"/>
                <a:cs typeface="Futura" charset="0"/>
                <a:sym typeface="Futura" charset="0"/>
              </a:rPr>
              <a:t>Decontaminates toxic chemicals, kills germs, and repels insects.</a:t>
            </a:r>
          </a:p>
          <a:p>
            <a:pPr marL="457200" indent="-457200" eaLnBrk="1">
              <a:spcBef>
                <a:spcPts val="3200"/>
              </a:spcBef>
              <a:buClr>
                <a:srgbClr val="96BF3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AU" altLang="en-US" sz="2800" b="1" dirty="0" err="1">
                <a:solidFill>
                  <a:srgbClr val="000000"/>
                </a:solidFill>
                <a:latin typeface="Futura Condensed" charset="0"/>
                <a:sym typeface="Futura Condensed" charset="0"/>
              </a:rPr>
              <a:t>Bionano</a:t>
            </a:r>
            <a:r>
              <a:rPr lang="en-AU" altLang="en-US" sz="2800" b="1" dirty="0">
                <a:solidFill>
                  <a:srgbClr val="000000"/>
                </a:solidFill>
                <a:latin typeface="Futura Condensed" charset="0"/>
                <a:sym typeface="Futura Condensed" charset="0"/>
              </a:rPr>
              <a:t> NTS</a:t>
            </a:r>
            <a:r>
              <a:rPr lang="en-AU" altLang="en-US" sz="2800" dirty="0">
                <a:solidFill>
                  <a:srgbClr val="000000"/>
                </a:solidFill>
                <a:latin typeface="Futura" charset="0"/>
                <a:sym typeface="Futura" charset="0"/>
              </a:rPr>
              <a:t> DOES NOT contain: </a:t>
            </a:r>
            <a:br>
              <a:rPr lang="en-AU" altLang="en-US" sz="2800" dirty="0">
                <a:solidFill>
                  <a:srgbClr val="000000"/>
                </a:solidFill>
                <a:latin typeface="Futura" charset="0"/>
                <a:sym typeface="Futura" charset="0"/>
              </a:rPr>
            </a:br>
            <a:r>
              <a:rPr lang="en-AU" altLang="en-US" sz="2800" dirty="0">
                <a:solidFill>
                  <a:srgbClr val="000000"/>
                </a:solidFill>
                <a:latin typeface="Futura" charset="0"/>
                <a:sym typeface="Futura" charset="0"/>
              </a:rPr>
              <a:t>Chlorine; Ammonia; VOCs; SVOCs; POMs; Biocides; Pyrethroids; NPEs; PCBs; PAHs; </a:t>
            </a:r>
            <a:br>
              <a:rPr lang="en-AU" altLang="en-US" sz="2800" dirty="0">
                <a:solidFill>
                  <a:srgbClr val="000000"/>
                </a:solidFill>
                <a:latin typeface="Futura" charset="0"/>
                <a:sym typeface="Futura" charset="0"/>
              </a:rPr>
            </a:br>
            <a:r>
              <a:rPr lang="en-AU" altLang="en-US" sz="2800" dirty="0">
                <a:solidFill>
                  <a:srgbClr val="000000"/>
                </a:solidFill>
                <a:latin typeface="Futura" charset="0"/>
                <a:sym typeface="Futura" charset="0"/>
              </a:rPr>
              <a:t>Organophosphates; Phthalates. It is as safe as drinkable water.</a:t>
            </a:r>
          </a:p>
          <a:p>
            <a:pPr marL="457200" indent="-457200" eaLnBrk="1">
              <a:spcBef>
                <a:spcPts val="3200"/>
              </a:spcBef>
              <a:buClr>
                <a:srgbClr val="96BF3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AU" altLang="en-US" sz="2800" dirty="0">
                <a:solidFill>
                  <a:srgbClr val="000000"/>
                </a:solidFill>
                <a:latin typeface="Futura" charset="0"/>
                <a:sym typeface="Futura" charset="0"/>
              </a:rPr>
              <a:t>All</a:t>
            </a:r>
            <a:r>
              <a:rPr lang="en-AU" altLang="en-US" sz="2800" b="1" dirty="0">
                <a:solidFill>
                  <a:srgbClr val="000000"/>
                </a:solidFill>
                <a:latin typeface="Futura Condensed" charset="0"/>
                <a:sym typeface="Futura Condensed" charset="0"/>
              </a:rPr>
              <a:t> </a:t>
            </a:r>
            <a:r>
              <a:rPr lang="en-AU" altLang="en-US" sz="2800" b="1" dirty="0" err="1">
                <a:solidFill>
                  <a:srgbClr val="000000"/>
                </a:solidFill>
                <a:latin typeface="Futura Condensed" charset="0"/>
                <a:sym typeface="Futura Condensed" charset="0"/>
              </a:rPr>
              <a:t>Bionano</a:t>
            </a:r>
            <a:r>
              <a:rPr lang="en-AU" altLang="en-US" sz="2800" b="1" dirty="0">
                <a:solidFill>
                  <a:srgbClr val="000000"/>
                </a:solidFill>
                <a:latin typeface="Futura Condensed" charset="0"/>
                <a:sym typeface="Futura Condensed" charset="0"/>
              </a:rPr>
              <a:t> NTS</a:t>
            </a:r>
            <a:r>
              <a:rPr lang="en-AU" altLang="en-US" sz="2800" dirty="0">
                <a:solidFill>
                  <a:srgbClr val="000000"/>
                </a:solidFill>
                <a:latin typeface="Futura" charset="0"/>
                <a:sym typeface="Futura" charset="0"/>
              </a:rPr>
              <a:t> ingredients meet criteria for the US EPA Design for the Environment Program (DfE)/Safer Detergents Stewardship Initiative (SDSI). Ingredients do not appear on the California Proposition 65 or Canadian CEPA-DSL lists.</a:t>
            </a:r>
          </a:p>
          <a:p>
            <a:pPr marL="457200" indent="-457200" eaLnBrk="1">
              <a:spcBef>
                <a:spcPts val="3200"/>
              </a:spcBef>
              <a:buClr>
                <a:srgbClr val="96BF3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AU" altLang="en-US" sz="2800" dirty="0">
                <a:solidFill>
                  <a:srgbClr val="000000"/>
                </a:solidFill>
                <a:latin typeface="Futura" charset="0"/>
                <a:sym typeface="Futura" charset="0"/>
              </a:rPr>
              <a:t>Absolutely nontoxic and harmless to humans and animals. </a:t>
            </a:r>
            <a:r>
              <a:rPr lang="en-AU" altLang="en-US" sz="2800" b="1" i="1" dirty="0">
                <a:solidFill>
                  <a:srgbClr val="000000"/>
                </a:solidFill>
                <a:latin typeface="Futura" charset="0"/>
                <a:sym typeface="Futura" charset="0"/>
              </a:rPr>
              <a:t>10 times safer </a:t>
            </a:r>
            <a:r>
              <a:rPr lang="en-AU" altLang="en-US" sz="2800" dirty="0">
                <a:solidFill>
                  <a:srgbClr val="000000"/>
                </a:solidFill>
                <a:latin typeface="Futura" charset="0"/>
                <a:sym typeface="Futura" charset="0"/>
              </a:rPr>
              <a:t>to aquatic life than conventional detergents. </a:t>
            </a:r>
          </a:p>
          <a:p>
            <a:pPr marL="457200" indent="-457200" eaLnBrk="1">
              <a:spcBef>
                <a:spcPts val="3200"/>
              </a:spcBef>
              <a:buClr>
                <a:srgbClr val="96BF3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AU" altLang="en-US" sz="2800" dirty="0">
                <a:solidFill>
                  <a:srgbClr val="000000"/>
                </a:solidFill>
                <a:latin typeface="Futura" charset="0"/>
                <a:sym typeface="Futura" charset="0"/>
              </a:rPr>
              <a:t>Allergic and chemically sensitive people can use it with complete confidence and safety.</a:t>
            </a:r>
            <a:br>
              <a:rPr lang="en-AU" altLang="en-US" sz="2800" dirty="0">
                <a:solidFill>
                  <a:srgbClr val="000000"/>
                </a:solidFill>
                <a:latin typeface="Futura" charset="0"/>
                <a:sym typeface="Futura" charset="0"/>
              </a:rPr>
            </a:br>
            <a:br>
              <a:rPr lang="en-AU" altLang="en-US" sz="2800" dirty="0">
                <a:solidFill>
                  <a:srgbClr val="000000"/>
                </a:solidFill>
                <a:latin typeface="Futura" charset="0"/>
                <a:sym typeface="Futura" charset="0"/>
              </a:rPr>
            </a:br>
            <a:r>
              <a:rPr lang="en-AU" altLang="en-US" sz="2800" dirty="0">
                <a:solidFill>
                  <a:srgbClr val="000000"/>
                </a:solidFill>
                <a:latin typeface="Futura" charset="0"/>
                <a:sym typeface="Futura" charset="0"/>
              </a:rPr>
              <a:t>		</a:t>
            </a:r>
            <a:r>
              <a:rPr lang="en-CA" altLang="en-US" sz="2800" dirty="0">
                <a:solidFill>
                  <a:srgbClr val="000000"/>
                </a:solidFill>
                <a:latin typeface="Futura" charset="0"/>
                <a:sym typeface="Futura" charset="0"/>
              </a:rPr>
              <a:t>Today, simply being green isn’t enough anymore. Consumers are becoming more willing </a:t>
            </a:r>
            <a:br>
              <a:rPr lang="en-CA" altLang="en-US" sz="2800" dirty="0">
                <a:solidFill>
                  <a:srgbClr val="000000"/>
                </a:solidFill>
                <a:latin typeface="Futura" charset="0"/>
                <a:sym typeface="Futura" charset="0"/>
              </a:rPr>
            </a:br>
            <a:r>
              <a:rPr lang="en-CA" altLang="en-US" sz="2800" dirty="0">
                <a:solidFill>
                  <a:srgbClr val="000000"/>
                </a:solidFill>
                <a:latin typeface="Futura" charset="0"/>
                <a:sym typeface="Futura" charset="0"/>
              </a:rPr>
              <a:t>							to know why products work (or not).</a:t>
            </a:r>
          </a:p>
        </p:txBody>
      </p:sp>
      <p:pic>
        <p:nvPicPr>
          <p:cNvPr id="19459" name="Picture 3" descr="mapa2.png">
            <a:extLst>
              <a:ext uri="{FF2B5EF4-FFF2-40B4-BE49-F238E27FC236}">
                <a16:creationId xmlns:a16="http://schemas.microsoft.com/office/drawing/2014/main" id="{DA76C048-45DE-46B6-82A1-4B95F22D4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32"/>
          <a:stretch/>
        </p:blipFill>
        <p:spPr bwMode="auto">
          <a:xfrm>
            <a:off x="14478000" y="3234524"/>
            <a:ext cx="6252594" cy="340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31180E-9A59-4468-B907-E40B7A3BF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1853" y="11809333"/>
            <a:ext cx="20890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safe.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bio-based.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non-toxic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294FE6E8-D9E1-4A6D-821E-02E0D40CC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08" y="11803890"/>
            <a:ext cx="31069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hypo-allergenic.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residue free.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tasteless.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1BA6EAE-6839-4A85-A27D-CC6D8AE0A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960" y="12633814"/>
            <a:ext cx="9789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514.465.6475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BIONANO</a:t>
            </a:r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info@bionanoproducts.com</a:t>
            </a:r>
            <a:endParaRPr lang="en-US" alt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utoUpdateAnimBg="0"/>
      <p:bldP spid="1945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food&#10;&#10;Description automatically generated">
            <a:extLst>
              <a:ext uri="{FF2B5EF4-FFF2-40B4-BE49-F238E27FC236}">
                <a16:creationId xmlns:a16="http://schemas.microsoft.com/office/drawing/2014/main" id="{DB5CD7FF-8BE1-4AD9-BBD1-E655DF041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58857"/>
            <a:ext cx="21336000" cy="8174375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3BA43D6-F46E-43AE-BD1F-41EA88AFB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" y="38100"/>
            <a:ext cx="21333333" cy="13333333"/>
          </a:xfrm>
          <a:prstGeom prst="rect">
            <a:avLst/>
          </a:prstGeom>
        </p:spPr>
      </p:pic>
      <p:sp>
        <p:nvSpPr>
          <p:cNvPr id="5122" name="AutoShape 2">
            <a:extLst>
              <a:ext uri="{FF2B5EF4-FFF2-40B4-BE49-F238E27FC236}">
                <a16:creationId xmlns:a16="http://schemas.microsoft.com/office/drawing/2014/main" id="{0C7CAE6D-072D-49D4-9E41-CED8F02CB156}"/>
              </a:ext>
            </a:extLst>
          </p:cNvPr>
          <p:cNvSpPr>
            <a:spLocks/>
          </p:cNvSpPr>
          <p:nvPr/>
        </p:nvSpPr>
        <p:spPr bwMode="auto">
          <a:xfrm>
            <a:off x="0" y="342900"/>
            <a:ext cx="21336000" cy="13078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74663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1pPr>
            <a:lvl2pPr marL="742950" indent="-285750" defTabSz="474663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2pPr>
            <a:lvl3pPr marL="1143000" indent="-228600" defTabSz="474663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3pPr>
            <a:lvl4pPr marL="1600200" indent="-228600" defTabSz="474663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4pPr>
            <a:lvl5pPr marL="2057400" indent="-228600" defTabSz="474663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5pPr>
            <a:lvl6pPr marL="2514600" indent="-228600" algn="ctr" defTabSz="4746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6pPr>
            <a:lvl7pPr marL="2971800" indent="-228600" algn="ctr" defTabSz="4746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7pPr>
            <a:lvl8pPr marL="3429000" indent="-228600" algn="ctr" defTabSz="4746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8pPr>
            <a:lvl9pPr marL="3886200" indent="-228600" algn="ctr" defTabSz="4746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9pPr>
          </a:lstStyle>
          <a:p>
            <a:pPr algn="ctr" eaLnBrk="1">
              <a:defRPr/>
            </a:pPr>
            <a:r>
              <a:rPr lang="en-CA" b="1" dirty="0">
                <a:solidFill>
                  <a:srgbClr val="006B2D"/>
                </a:solidFill>
                <a:latin typeface="Century Gothic" panose="020B0502020202020204" pitchFamily="34" charset="0"/>
                <a:cs typeface="Aharoni" panose="020B0604020202020204" pitchFamily="2" charset="-79"/>
              </a:rPr>
              <a:t>INTRODUCING BIONANO’S FRUIT &amp; VEGETABLE WASH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6ABD78-86F9-4FD3-87DA-E79D07E68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176" y="2985627"/>
            <a:ext cx="9538724" cy="9538724"/>
          </a:xfrm>
          <a:prstGeom prst="rect">
            <a:avLst/>
          </a:prstGeom>
        </p:spPr>
      </p:pic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9C1016C4-A28F-4115-AEF2-C09B1E210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3009900"/>
            <a:ext cx="9829800" cy="98298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9A12DA52-DBCC-4D93-B47E-ABFBE9DD7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1853" y="11809333"/>
            <a:ext cx="20890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safe.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bio-based.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non-toxic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31B3A3C-E655-46CE-9F6D-7DACAF80A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08" y="11803890"/>
            <a:ext cx="31069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hypo-allergenic.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residue free.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tasteless.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42DC764-B54A-4334-A976-83DE51648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960" y="12633814"/>
            <a:ext cx="9789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514.465.6475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BIONANO</a:t>
            </a:r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info@bionanoproducts.com</a:t>
            </a:r>
            <a:endParaRPr lang="en-US" alt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87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B1A7B071-DF77-4E8A-ACE3-B9681F1EE9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571500"/>
            <a:ext cx="20345400" cy="140969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ts val="300"/>
              </a:spcBef>
              <a:buFont typeface="Arial" pitchFamily="34" charset="0"/>
              <a:buNone/>
              <a:defRPr/>
            </a:pPr>
            <a:r>
              <a:rPr lang="en-AU" altLang="en-US" sz="4800" b="1" dirty="0" err="1">
                <a:solidFill>
                  <a:srgbClr val="006B2D"/>
                </a:solidFill>
                <a:latin typeface="Futura Condensed" charset="0"/>
                <a:sym typeface="Futura Condensed" charset="0"/>
              </a:rPr>
              <a:t>Bionano</a:t>
            </a:r>
            <a:r>
              <a:rPr lang="en-AU" altLang="en-US" sz="4800" b="1" dirty="0">
                <a:solidFill>
                  <a:srgbClr val="006B2D"/>
                </a:solidFill>
                <a:latin typeface="Futura Condensed" charset="0"/>
                <a:sym typeface="Futura Condensed" charset="0"/>
              </a:rPr>
              <a:t> </a:t>
            </a:r>
            <a:r>
              <a:rPr lang="en-AU" altLang="en-US" sz="4800" dirty="0">
                <a:solidFill>
                  <a:srgbClr val="006B2D"/>
                </a:solidFill>
                <a:latin typeface="Futura" charset="0"/>
                <a:sym typeface="Futura" charset="0"/>
              </a:rPr>
              <a:t>is a</a:t>
            </a:r>
            <a:r>
              <a:rPr lang="en-CA" altLang="en-US" sz="4800" dirty="0">
                <a:solidFill>
                  <a:srgbClr val="006B2D"/>
                </a:solidFill>
                <a:latin typeface="Futura" charset="0"/>
                <a:sym typeface="Futura" charset="0"/>
              </a:rPr>
              <a:t>100% safe solution for YOUR FAMILY!</a:t>
            </a:r>
          </a:p>
        </p:txBody>
      </p:sp>
      <p:sp>
        <p:nvSpPr>
          <p:cNvPr id="6147" name="AutoShape 3">
            <a:extLst>
              <a:ext uri="{FF2B5EF4-FFF2-40B4-BE49-F238E27FC236}">
                <a16:creationId xmlns:a16="http://schemas.microsoft.com/office/drawing/2014/main" id="{FA31C3C3-E004-47C2-9DEF-DA762A833F81}"/>
              </a:ext>
            </a:extLst>
          </p:cNvPr>
          <p:cNvSpPr>
            <a:spLocks/>
          </p:cNvSpPr>
          <p:nvPr/>
        </p:nvSpPr>
        <p:spPr bwMode="auto">
          <a:xfrm>
            <a:off x="609599" y="1740762"/>
            <a:ext cx="19757571" cy="4393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2413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1pPr>
            <a:lvl2pPr marL="742950" indent="-285750" defTabSz="2413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2pPr>
            <a:lvl3pPr marL="1143000" indent="-228600" defTabSz="2413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3pPr>
            <a:lvl4pPr marL="1600200" indent="-228600" defTabSz="2413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4pPr>
            <a:lvl5pPr marL="2057400" indent="-228600" defTabSz="2413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5pPr>
            <a:lvl6pPr marL="25146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6pPr>
            <a:lvl7pPr marL="29718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7pPr>
            <a:lvl8pPr marL="34290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8pPr>
            <a:lvl9pPr marL="38862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9pPr>
          </a:lstStyle>
          <a:p>
            <a:r>
              <a:rPr lang="en-CA" sz="3200" dirty="0">
                <a:solidFill>
                  <a:srgbClr val="006B2D"/>
                </a:solidFill>
                <a:latin typeface="Futura"/>
              </a:rPr>
              <a:t>Fruits and vegetables are coated with toxic waterproof substances designed to withstand rain or irrigation. Washing your vegetables with BIONANO's Fruit &amp; Vegetable Wash is an extra measure that prevents food-borne illnesses, including those caused by bacteria and viruses such as salmonella, listeria, e. coli, etc. </a:t>
            </a:r>
          </a:p>
          <a:p>
            <a:endParaRPr lang="en-CA" sz="3200" dirty="0">
              <a:solidFill>
                <a:srgbClr val="006B2D"/>
              </a:solidFill>
              <a:latin typeface="Futura"/>
            </a:endParaRPr>
          </a:p>
          <a:p>
            <a:r>
              <a:rPr lang="en-CA" sz="3200" dirty="0">
                <a:solidFill>
                  <a:srgbClr val="006B2D"/>
                </a:solidFill>
                <a:latin typeface="Futura"/>
              </a:rPr>
              <a:t>In addition, washing vegetables can eliminate any residue left by harmful pesticides. BIONANO's Fruit &amp; Vegetable Wash is made of bio-based and non-toxic ingredients that will not harm your immune system, or the environment. </a:t>
            </a:r>
            <a:endParaRPr lang="en-AU" altLang="en-US" sz="3200" dirty="0">
              <a:solidFill>
                <a:srgbClr val="006B2D"/>
              </a:solidFill>
              <a:latin typeface="Futur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255BF-0A2A-44F7-88E4-68F4FD379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237" y="5981700"/>
            <a:ext cx="10481649" cy="5282221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1CC71646-D543-476F-B579-753C3A006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1853" y="11809333"/>
            <a:ext cx="20890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safe.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bio-based.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non-toxic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819669D-879A-4146-B755-0D3C97C6C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08" y="11803890"/>
            <a:ext cx="31069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hypo-allergenic.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residue free.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tasteless.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8BDFF64-2D1D-4115-90AD-35A1BE883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960" y="12633814"/>
            <a:ext cx="9789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514.465.6475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BIONANO</a:t>
            </a:r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info@bionanoproducts.com</a:t>
            </a:r>
            <a:endParaRPr lang="en-US" alt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949CE0-BB88-4320-A9FC-317833DA3D0F}"/>
              </a:ext>
            </a:extLst>
          </p:cNvPr>
          <p:cNvSpPr/>
          <p:nvPr/>
        </p:nvSpPr>
        <p:spPr>
          <a:xfrm>
            <a:off x="457200" y="7757638"/>
            <a:ext cx="922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 err="1">
                <a:solidFill>
                  <a:srgbClr val="006B2D"/>
                </a:solidFill>
                <a:latin typeface="Futura"/>
              </a:rPr>
              <a:t>Bionano</a:t>
            </a:r>
            <a:r>
              <a:rPr lang="en-CA" sz="4000" dirty="0">
                <a:solidFill>
                  <a:srgbClr val="006B2D"/>
                </a:solidFill>
                <a:latin typeface="Futura"/>
              </a:rPr>
              <a:t> is able to achieve this due to the power of nanotechnology.</a:t>
            </a:r>
          </a:p>
        </p:txBody>
      </p:sp>
    </p:spTree>
    <p:extLst>
      <p:ext uri="{BB962C8B-B14F-4D97-AF65-F5344CB8AC3E}">
        <p14:creationId xmlns:p14="http://schemas.microsoft.com/office/powerpoint/2010/main" val="2669778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  <p:bldP spid="614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>
            <a:extLst>
              <a:ext uri="{FF2B5EF4-FFF2-40B4-BE49-F238E27FC236}">
                <a16:creationId xmlns:a16="http://schemas.microsoft.com/office/drawing/2014/main" id="{0033A375-D160-4CBD-A230-BFFF6F018544}"/>
              </a:ext>
            </a:extLst>
          </p:cNvPr>
          <p:cNvSpPr>
            <a:spLocks/>
          </p:cNvSpPr>
          <p:nvPr/>
        </p:nvSpPr>
        <p:spPr bwMode="auto">
          <a:xfrm>
            <a:off x="1066800" y="495300"/>
            <a:ext cx="19202400" cy="138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>
              <a:defRPr/>
            </a:pPr>
            <a:r>
              <a:rPr lang="en-AU" sz="7000" dirty="0">
                <a:solidFill>
                  <a:srgbClr val="105A24"/>
                </a:solidFill>
                <a:latin typeface="Gill Sans"/>
                <a:ea typeface="ＭＳ Ｐゴシック" charset="0"/>
                <a:cs typeface="Gill Sans"/>
                <a:sym typeface="Futura" charset="0"/>
              </a:rPr>
              <a:t>Our Competition</a:t>
            </a:r>
            <a:endParaRPr lang="en-AU" sz="7200" dirty="0"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7410" name="AutoShape 2">
            <a:extLst>
              <a:ext uri="{FF2B5EF4-FFF2-40B4-BE49-F238E27FC236}">
                <a16:creationId xmlns:a16="http://schemas.microsoft.com/office/drawing/2014/main" id="{689F8BC3-9C8A-483B-9105-7BF67E2E312D}"/>
              </a:ext>
            </a:extLst>
          </p:cNvPr>
          <p:cNvSpPr>
            <a:spLocks/>
          </p:cNvSpPr>
          <p:nvPr/>
        </p:nvSpPr>
        <p:spPr bwMode="auto">
          <a:xfrm>
            <a:off x="457200" y="2400300"/>
            <a:ext cx="20421600" cy="9144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28600" indent="-2286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1pPr>
            <a:lvl2pPr marL="742950" indent="-28575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2pPr>
            <a:lvl3pPr marL="1143000" indent="-2286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3pPr>
            <a:lvl4pPr marL="1600200" indent="-2286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4pPr>
            <a:lvl5pPr marL="2057400" indent="-2286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9pPr>
          </a:lstStyle>
          <a:p>
            <a:pPr eaLnBrk="1">
              <a:spcBef>
                <a:spcPts val="5000"/>
              </a:spcBef>
              <a:buClr>
                <a:srgbClr val="96BF31"/>
              </a:buClr>
              <a:buSzPct val="150000"/>
              <a:buFont typeface="Arial" pitchFamily="34" charset="0"/>
              <a:buChar char="•"/>
              <a:defRPr/>
            </a:pPr>
            <a:r>
              <a:rPr lang="en-AU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Some </a:t>
            </a:r>
            <a:r>
              <a:rPr lang="ja-JP" altLang="en-AU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“</a:t>
            </a:r>
            <a:r>
              <a:rPr lang="en-AU" altLang="ja-JP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Green</a:t>
            </a:r>
            <a:r>
              <a:rPr lang="ja-JP" altLang="en-AU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”</a:t>
            </a:r>
            <a:r>
              <a:rPr lang="en-AU" altLang="ja-JP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 cleaners are nontoxic but are not very effective. </a:t>
            </a:r>
          </a:p>
          <a:p>
            <a:pPr eaLnBrk="1">
              <a:spcBef>
                <a:spcPts val="5000"/>
              </a:spcBef>
              <a:buClr>
                <a:srgbClr val="96BF31"/>
              </a:buClr>
              <a:buSzPct val="150000"/>
              <a:buFont typeface="Arial" pitchFamily="34" charset="0"/>
              <a:buChar char="•"/>
              <a:defRPr/>
            </a:pPr>
            <a:r>
              <a:rPr lang="en-AU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 Most cleaners have single or limited applications </a:t>
            </a:r>
          </a:p>
          <a:p>
            <a:pPr eaLnBrk="1">
              <a:spcBef>
                <a:spcPts val="5000"/>
              </a:spcBef>
              <a:buClr>
                <a:srgbClr val="96BF31"/>
              </a:buClr>
              <a:buSzPct val="150000"/>
              <a:buFont typeface="Arial" pitchFamily="34" charset="0"/>
              <a:buChar char="•"/>
              <a:defRPr/>
            </a:pPr>
            <a:r>
              <a:rPr lang="en-CA" altLang="en-US" sz="3000" b="1" dirty="0" err="1">
                <a:solidFill>
                  <a:srgbClr val="000000"/>
                </a:solidFill>
                <a:latin typeface="Futura" charset="0"/>
                <a:sym typeface="Futura" charset="0"/>
              </a:rPr>
              <a:t>Bionano’s</a:t>
            </a:r>
            <a:r>
              <a:rPr lang="en-CA" altLang="en-US" sz="3000" b="1" dirty="0">
                <a:solidFill>
                  <a:srgbClr val="000000"/>
                </a:solidFill>
                <a:latin typeface="Futura" charset="0"/>
                <a:sym typeface="Futura" charset="0"/>
              </a:rPr>
              <a:t> competitive advantage </a:t>
            </a:r>
            <a:r>
              <a:rPr lang="en-CA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comes from the fact that we utilize the power of nanotechnology, which allows our formula to penetrate and rupture cell walls of bacteria, viruses and mold spores.</a:t>
            </a:r>
          </a:p>
          <a:p>
            <a:pPr eaLnBrk="1">
              <a:spcBef>
                <a:spcPts val="5000"/>
              </a:spcBef>
              <a:buClr>
                <a:srgbClr val="96BF31"/>
              </a:buClr>
              <a:buSzPct val="150000"/>
              <a:buFont typeface="Arial" pitchFamily="34" charset="0"/>
              <a:buChar char="•"/>
              <a:defRPr/>
            </a:pPr>
            <a:endParaRPr lang="en-AU" altLang="en-US" sz="3000" dirty="0">
              <a:solidFill>
                <a:srgbClr val="000000"/>
              </a:solidFill>
              <a:latin typeface="Futura" charset="0"/>
              <a:sym typeface="Futura" charset="0"/>
            </a:endParaRPr>
          </a:p>
        </p:txBody>
      </p:sp>
      <p:graphicFrame>
        <p:nvGraphicFramePr>
          <p:cNvPr id="4" name="Group 2">
            <a:extLst>
              <a:ext uri="{FF2B5EF4-FFF2-40B4-BE49-F238E27FC236}">
                <a16:creationId xmlns:a16="http://schemas.microsoft.com/office/drawing/2014/main" id="{471B6084-9828-4620-9F36-9AB97AE33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38355"/>
              </p:ext>
            </p:extLst>
          </p:nvPr>
        </p:nvGraphicFramePr>
        <p:xfrm>
          <a:off x="4191000" y="6249798"/>
          <a:ext cx="12465050" cy="4605335"/>
        </p:xfrm>
        <a:graphic>
          <a:graphicData uri="http://schemas.openxmlformats.org/drawingml/2006/table">
            <a:tbl>
              <a:tblPr/>
              <a:tblGrid>
                <a:gridCol w="311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1021">
                <a:tc>
                  <a:txBody>
                    <a:bodyPr/>
                    <a:lstStyle>
                      <a:lvl1pPr marL="2857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285750" marR="0" lvl="0" indent="-28575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0" b="1" i="1" u="none" strike="noStrike" cap="none" normalizeH="0" baseline="0" dirty="0">
                        <a:ln>
                          <a:noFill/>
                        </a:ln>
                        <a:solidFill>
                          <a:srgbClr val="105A24"/>
                        </a:solidFill>
                        <a:effectLst/>
                        <a:latin typeface="Gill Sans Light" charset="0"/>
                        <a:ea typeface="MS PGothic" pitchFamily="34" charset="-128"/>
                        <a:sym typeface="Gill Sans Light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Conventional
Toxic Cleaners</a:t>
                      </a:r>
                      <a:endParaRPr kumimoji="0" lang="en-AU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Eco-Friendly </a:t>
                      </a:r>
                      <a:r>
                        <a:rPr kumimoji="0" lang="ja-JP" altLang="en-AU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“</a:t>
                      </a:r>
                      <a:r>
                        <a:rPr kumimoji="0" lang="en-AU" altLang="ja-JP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Green</a:t>
                      </a:r>
                      <a:r>
                        <a:rPr kumimoji="0" lang="ja-JP" altLang="en-AU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”</a:t>
                      </a:r>
                      <a:r>
                        <a:rPr kumimoji="0" lang="en-AU" altLang="ja-JP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 Cleaners</a:t>
                      </a:r>
                      <a:endParaRPr kumimoji="0" lang="en-AU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33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105A24"/>
                          </a:solidFill>
                          <a:effectLst/>
                          <a:latin typeface="Gill Sans" charset="0"/>
                          <a:ea typeface="MS PGothic" pitchFamily="34" charset="-128"/>
                          <a:sym typeface="Gill Sans Light" charset="0"/>
                        </a:rPr>
                        <a:t>Bionano</a:t>
                      </a:r>
                      <a:r>
                        <a:rPr kumimoji="0" lang="en-AU" altLang="en-US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105A24"/>
                          </a:solidFill>
                          <a:effectLst/>
                          <a:latin typeface="Gill Sans" charset="0"/>
                          <a:ea typeface="MS PGothic" pitchFamily="34" charset="-128"/>
                          <a:sym typeface="Gill Sans Light" charset="0"/>
                        </a:rPr>
                        <a:t> NTS</a:t>
                      </a:r>
                      <a:endParaRPr kumimoji="0" lang="en-AU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142"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5A24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100% Non-Toxic</a:t>
                      </a:r>
                      <a:endParaRPr kumimoji="0" lang="en-AU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NO</a:t>
                      </a:r>
                      <a:endParaRPr kumimoji="0" lang="en-AU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Sometimes</a:t>
                      </a:r>
                      <a:endParaRPr kumimoji="0" lang="en-AU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DC8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105A24"/>
                          </a:solidFill>
                          <a:effectLst/>
                          <a:latin typeface="Gill Sans" charset="0"/>
                          <a:ea typeface="MS PGothic" pitchFamily="34" charset="-128"/>
                          <a:sym typeface="Gill Sans Light" charset="0"/>
                        </a:rPr>
                        <a:t>YES</a:t>
                      </a:r>
                      <a:endParaRPr kumimoji="0" lang="en-AU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B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746"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105A24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Readily
Biodegradable</a:t>
                      </a:r>
                      <a:endParaRPr kumimoji="0" lang="en-AU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NO</a:t>
                      </a:r>
                      <a:endParaRPr kumimoji="0" lang="en-AU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YES</a:t>
                      </a:r>
                      <a:endParaRPr kumimoji="0" lang="en-AU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BF31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5A24"/>
                          </a:solidFill>
                          <a:effectLst/>
                          <a:latin typeface="Gill Sans" charset="0"/>
                          <a:ea typeface="MS PGothic" pitchFamily="34" charset="-128"/>
                          <a:sym typeface="Gill Sans Light" charset="0"/>
                        </a:rPr>
                        <a:t>YES</a:t>
                      </a:r>
                      <a:endParaRPr kumimoji="0" lang="en-AU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B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142"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105A24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Industrial Strength</a:t>
                      </a:r>
                      <a:endParaRPr kumimoji="0" lang="en-AU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YES</a:t>
                      </a:r>
                      <a:endParaRPr kumimoji="0" lang="en-AU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BF31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NO</a:t>
                      </a:r>
                      <a:endParaRPr kumimoji="0" lang="en-AU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105A24"/>
                          </a:solidFill>
                          <a:effectLst/>
                          <a:latin typeface="Gill Sans" charset="0"/>
                          <a:ea typeface="MS PGothic" pitchFamily="34" charset="-128"/>
                          <a:sym typeface="Gill Sans Light" charset="0"/>
                        </a:rPr>
                        <a:t>YES</a:t>
                      </a:r>
                      <a:endParaRPr kumimoji="0" lang="en-AU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B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142"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105A24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Multi-Purpose</a:t>
                      </a:r>
                      <a:endParaRPr kumimoji="0" lang="en-AU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Sometimes</a:t>
                      </a:r>
                      <a:endParaRPr kumimoji="0" lang="en-AU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DC8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Sometimes </a:t>
                      </a:r>
                      <a:endParaRPr kumimoji="0" lang="en-AU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DC8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5A24"/>
                          </a:solidFill>
                          <a:effectLst/>
                          <a:latin typeface="Gill Sans" charset="0"/>
                          <a:ea typeface="MS PGothic" pitchFamily="34" charset="-128"/>
                          <a:sym typeface="Gill Sans Light" charset="0"/>
                        </a:rPr>
                        <a:t>YES</a:t>
                      </a:r>
                      <a:endParaRPr kumimoji="0" lang="en-AU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B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142"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5A24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Cost Effective</a:t>
                      </a:r>
                      <a:endParaRPr kumimoji="0" lang="en-AU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Sometimes</a:t>
                      </a:r>
                      <a:endParaRPr kumimoji="0" lang="en-AU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DC8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Gill Sans Light" charset="0"/>
                          <a:ea typeface="MS PGothic" pitchFamily="34" charset="-128"/>
                          <a:sym typeface="Gill Sans Light" charset="0"/>
                        </a:rPr>
                        <a:t>Sometimes</a:t>
                      </a:r>
                      <a:endParaRPr kumimoji="0" lang="en-AU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DC8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MS PGothic" pitchFamily="34" charset="-128"/>
                          <a:sym typeface="Helvetica" charset="0"/>
                        </a:defRPr>
                      </a:lvl1pPr>
                      <a:lvl2pPr marL="742950" indent="-28575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11430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6002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2057400" indent="-228600" algn="l" eaLnBrk="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5A24"/>
                          </a:solidFill>
                          <a:effectLst/>
                          <a:latin typeface="Gill Sans" charset="0"/>
                          <a:ea typeface="MS PGothic" pitchFamily="34" charset="-128"/>
                          <a:sym typeface="Gill Sans Light" charset="0"/>
                        </a:rPr>
                        <a:t>YES</a:t>
                      </a:r>
                      <a:endParaRPr kumimoji="0" lang="en-AU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MS PGothic" pitchFamily="34" charset="-128"/>
                        <a:sym typeface="Helvetica" charset="0"/>
                      </a:endParaRPr>
                    </a:p>
                  </a:txBody>
                  <a:tcPr marL="63500" marR="63500" marT="0" marB="0" anchor="ctr" horzOverflow="overflow">
                    <a:lnL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B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4BD23FE-6316-45F7-BCC1-0909A50D3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1853" y="11809333"/>
            <a:ext cx="20890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safe.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bio-based.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non-toxic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397D32FC-549A-45C9-B819-59E9BD565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08" y="11803890"/>
            <a:ext cx="31069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hypo-allergenic.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residue free.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tasteless.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C483701-6AE4-4398-A755-73ED5A829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960" y="12633814"/>
            <a:ext cx="9789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514.465.6475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BIONANO</a:t>
            </a:r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info@bionanoproducts.com</a:t>
            </a:r>
            <a:endParaRPr lang="en-US" alt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38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utoUpdateAnimBg="0"/>
      <p:bldP spid="1741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id="{689F8BC3-9C8A-483B-9105-7BF67E2E312D}"/>
              </a:ext>
            </a:extLst>
          </p:cNvPr>
          <p:cNvSpPr>
            <a:spLocks/>
          </p:cNvSpPr>
          <p:nvPr/>
        </p:nvSpPr>
        <p:spPr bwMode="auto">
          <a:xfrm>
            <a:off x="304801" y="1562101"/>
            <a:ext cx="20354924" cy="9448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28600" indent="-2286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1pPr>
            <a:lvl2pPr marL="742950" indent="-28575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2pPr>
            <a:lvl3pPr marL="1143000" indent="-2286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3pPr>
            <a:lvl4pPr marL="1600200" indent="-2286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4pPr>
            <a:lvl5pPr marL="2057400" indent="-228600" eaLnBrk="0"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itchFamily="34" charset="-128"/>
                <a:sym typeface="Gill Sans Light" charset="0"/>
              </a:defRPr>
            </a:lvl9pPr>
          </a:lstStyle>
          <a:p>
            <a:pPr marL="0" indent="0" eaLnBrk="1">
              <a:spcBef>
                <a:spcPts val="5000"/>
              </a:spcBef>
              <a:buClr>
                <a:srgbClr val="96BF31"/>
              </a:buClr>
              <a:buSzPct val="150000"/>
              <a:defRPr/>
            </a:pPr>
            <a:r>
              <a:rPr lang="en-CA" altLang="en-US" sz="3000" b="1" dirty="0">
                <a:solidFill>
                  <a:srgbClr val="000000"/>
                </a:solidFill>
                <a:latin typeface="Futura" charset="0"/>
                <a:sym typeface="Futura" charset="0"/>
              </a:rPr>
              <a:t>Our cleanest competitors:</a:t>
            </a:r>
          </a:p>
          <a:p>
            <a:pPr eaLnBrk="1">
              <a:spcBef>
                <a:spcPts val="5000"/>
              </a:spcBef>
              <a:buClr>
                <a:srgbClr val="96BF31"/>
              </a:buClr>
              <a:buSzPct val="150000"/>
              <a:buFont typeface="Arial" pitchFamily="34" charset="0"/>
              <a:buChar char="•"/>
              <a:defRPr/>
            </a:pPr>
            <a:r>
              <a:rPr lang="en-CA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Nellie's Fruit &amp; Veggie Wash: contains </a:t>
            </a:r>
            <a:r>
              <a:rPr lang="en-CA" altLang="en-US" sz="3000" b="1" dirty="0">
                <a:solidFill>
                  <a:srgbClr val="000000"/>
                </a:solidFill>
                <a:latin typeface="Futura" charset="0"/>
                <a:sym typeface="Futura" charset="0"/>
              </a:rPr>
              <a:t>phenoxyethanol</a:t>
            </a:r>
            <a:r>
              <a:rPr lang="en-CA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 which the FDA stated can cause the shut 								 down of the central nervous system, vomiting, and contact dermatitis. </a:t>
            </a:r>
          </a:p>
          <a:p>
            <a:pPr eaLnBrk="1">
              <a:spcBef>
                <a:spcPts val="5000"/>
              </a:spcBef>
              <a:buClr>
                <a:srgbClr val="96BF31"/>
              </a:buClr>
              <a:buSzPct val="150000"/>
              <a:buFont typeface="Arial" pitchFamily="34" charset="0"/>
              <a:buChar char="•"/>
              <a:defRPr/>
            </a:pPr>
            <a:r>
              <a:rPr lang="en-CA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Attitude Nature+ Fruit &amp; Vegetables</a:t>
            </a:r>
            <a:r>
              <a:rPr lang="fr-FR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 </a:t>
            </a:r>
            <a:r>
              <a:rPr lang="en-CA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Wash</a:t>
            </a:r>
          </a:p>
          <a:p>
            <a:pPr eaLnBrk="1">
              <a:spcBef>
                <a:spcPts val="5000"/>
              </a:spcBef>
              <a:buClr>
                <a:srgbClr val="96BF31"/>
              </a:buClr>
              <a:buSzPct val="150000"/>
              <a:buFont typeface="Arial" pitchFamily="34" charset="0"/>
              <a:buChar char="•"/>
              <a:defRPr/>
            </a:pPr>
            <a:r>
              <a:rPr lang="en-CA" altLang="en-US" sz="3000" dirty="0" err="1">
                <a:solidFill>
                  <a:srgbClr val="000000"/>
                </a:solidFill>
                <a:latin typeface="Futura" charset="0"/>
                <a:sym typeface="Futura" charset="0"/>
              </a:rPr>
              <a:t>Ecomax</a:t>
            </a:r>
            <a:r>
              <a:rPr lang="en-CA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 Fruit &amp; Veggie Wash</a:t>
            </a:r>
          </a:p>
          <a:p>
            <a:pPr eaLnBrk="1">
              <a:spcBef>
                <a:spcPts val="5000"/>
              </a:spcBef>
              <a:buClr>
                <a:srgbClr val="96BF31"/>
              </a:buClr>
              <a:buSzPct val="150000"/>
              <a:buFont typeface="Arial" pitchFamily="34" charset="0"/>
              <a:buChar char="•"/>
              <a:defRPr/>
            </a:pPr>
            <a:r>
              <a:rPr lang="en-CA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Nature Clean Veggie Wash:  Natural Veggie Wash</a:t>
            </a:r>
          </a:p>
          <a:p>
            <a:pPr eaLnBrk="1">
              <a:spcBef>
                <a:spcPts val="5000"/>
              </a:spcBef>
              <a:buClr>
                <a:srgbClr val="96BF31"/>
              </a:buClr>
              <a:buSzPct val="150000"/>
              <a:buFont typeface="Arial" pitchFamily="34" charset="0"/>
              <a:buChar char="•"/>
              <a:defRPr/>
            </a:pPr>
            <a:r>
              <a:rPr lang="en-CA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Rebel Clean Fruit &amp; Veggie Wash </a:t>
            </a:r>
            <a:br>
              <a:rPr lang="en-CA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</a:br>
            <a:r>
              <a:rPr lang="en-CA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(not promoted as hypoallergenic, </a:t>
            </a:r>
            <a:br>
              <a:rPr lang="en-CA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</a:br>
            <a:r>
              <a:rPr lang="en-CA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  biodegradable, cruelty-free)</a:t>
            </a:r>
          </a:p>
          <a:p>
            <a:pPr eaLnBrk="1">
              <a:spcBef>
                <a:spcPts val="5000"/>
              </a:spcBef>
              <a:buClr>
                <a:srgbClr val="96BF31"/>
              </a:buClr>
              <a:buSzPct val="150000"/>
              <a:buFont typeface="Arial" pitchFamily="34" charset="0"/>
              <a:buChar char="•"/>
              <a:defRPr/>
            </a:pPr>
            <a:r>
              <a:rPr lang="en-AU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Although being green is an attractive selling point, it is not enough. There is a fine balance between being green and product performance. Given today’s realities of COVID-19, eliminating ingestible toxins is a must but not at the cost of product performance. With </a:t>
            </a:r>
            <a:r>
              <a:rPr lang="en-AU" altLang="en-US" sz="3000" dirty="0" err="1">
                <a:solidFill>
                  <a:srgbClr val="000000"/>
                </a:solidFill>
                <a:latin typeface="Futura" charset="0"/>
                <a:sym typeface="Futura" charset="0"/>
              </a:rPr>
              <a:t>Bionano</a:t>
            </a:r>
            <a:r>
              <a:rPr lang="en-AU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, there’s no need to sacrifice either.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153CB4-8A85-418F-82B8-C38071445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1853" y="11809333"/>
            <a:ext cx="20890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safe.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bio-based.</a:t>
            </a:r>
          </a:p>
          <a:p>
            <a:pPr algn="r"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non-toxic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A77657D-76E4-41CA-82F5-ACEF8ACC0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08" y="11803890"/>
            <a:ext cx="31069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hypo-allergenic.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residue free.</a:t>
            </a:r>
          </a:p>
          <a:p>
            <a:pPr eaLnBrk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tasteless.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7B5931A-BCC4-4FF2-AA8F-2F9670756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960" y="12633814"/>
            <a:ext cx="9789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1pPr>
            <a:lvl2pPr marL="742950" indent="-28575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2pPr>
            <a:lvl3pPr marL="11430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3pPr>
            <a:lvl4pPr marL="16002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4pPr>
            <a:lvl5pPr marL="2057400" indent="-228600"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MS PGothic" panose="020B0600070205080204" pitchFamily="34" charset="-128"/>
                <a:sym typeface="Gill Sans Light" charset="0"/>
              </a:defRPr>
            </a:lvl9pPr>
          </a:lstStyle>
          <a:p>
            <a:pPr eaLnBrk="1"/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514.465.6475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BIONANO</a:t>
            </a:r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• info@bionanoproducts.com</a:t>
            </a:r>
            <a:endParaRPr lang="en-US" alt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94402-7BAA-4F69-B8C7-9A0E3D0A48E7}"/>
              </a:ext>
            </a:extLst>
          </p:cNvPr>
          <p:cNvSpPr/>
          <p:nvPr/>
        </p:nvSpPr>
        <p:spPr>
          <a:xfrm>
            <a:off x="771525" y="11113261"/>
            <a:ext cx="1981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en-US" sz="1800" dirty="0">
                <a:solidFill>
                  <a:srgbClr val="000000"/>
                </a:solidFill>
                <a:latin typeface="Futura" charset="0"/>
                <a:sym typeface="Futura" charset="0"/>
              </a:rPr>
              <a:t>* Testing includes efficacy, bacterial, fungal and viricidal testing as well as toxicity and cleaning reports.</a:t>
            </a:r>
            <a:endParaRPr lang="en-CA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C688A2-B972-4BAA-837D-364561ECB56F}"/>
              </a:ext>
            </a:extLst>
          </p:cNvPr>
          <p:cNvSpPr/>
          <p:nvPr/>
        </p:nvSpPr>
        <p:spPr>
          <a:xfrm>
            <a:off x="11713086" y="4774674"/>
            <a:ext cx="906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Bef>
                <a:spcPts val="5000"/>
              </a:spcBef>
              <a:buClr>
                <a:srgbClr val="96BF31"/>
              </a:buClr>
              <a:buSzPct val="150000"/>
              <a:defRPr/>
            </a:pPr>
            <a:r>
              <a:rPr lang="en-CA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These competitors all have near identical ingredients but they do not explain why/if they work. </a:t>
            </a:r>
            <a:br>
              <a:rPr lang="en-CA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</a:br>
            <a:r>
              <a:rPr lang="en-CA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For example; </a:t>
            </a:r>
            <a:r>
              <a:rPr lang="en-CA" altLang="en-US" sz="3000" dirty="0" err="1">
                <a:solidFill>
                  <a:srgbClr val="000000"/>
                </a:solidFill>
                <a:latin typeface="Futura" charset="0"/>
                <a:sym typeface="Futura" charset="0"/>
              </a:rPr>
              <a:t>Economax’s</a:t>
            </a:r>
            <a:r>
              <a:rPr lang="en-CA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 site states that “this product does not have extended information available as no standardized tests have been established” whereas </a:t>
            </a:r>
            <a:r>
              <a:rPr lang="en-CA" altLang="en-US" sz="3000" dirty="0" err="1">
                <a:solidFill>
                  <a:srgbClr val="000000"/>
                </a:solidFill>
                <a:latin typeface="Futura" charset="0"/>
                <a:sym typeface="Futura" charset="0"/>
              </a:rPr>
              <a:t>Bionano</a:t>
            </a:r>
            <a:r>
              <a:rPr lang="en-CA" altLang="en-US" sz="3000" dirty="0">
                <a:solidFill>
                  <a:srgbClr val="000000"/>
                </a:solidFill>
                <a:latin typeface="Futura" charset="0"/>
                <a:sym typeface="Futura" charset="0"/>
              </a:rPr>
              <a:t> has been testing* our solution since 2008. </a:t>
            </a: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2E3B2540-90AA-4CA0-91C8-C12268BE0D3B}"/>
              </a:ext>
            </a:extLst>
          </p:cNvPr>
          <p:cNvSpPr>
            <a:spLocks/>
          </p:cNvSpPr>
          <p:nvPr/>
        </p:nvSpPr>
        <p:spPr bwMode="auto">
          <a:xfrm>
            <a:off x="10677525" y="4251246"/>
            <a:ext cx="685800" cy="4505325"/>
          </a:xfrm>
          <a:custGeom>
            <a:avLst/>
            <a:gdLst>
              <a:gd name="T0" fmla="*/ 457994 w 21600"/>
              <a:gd name="T1" fmla="*/ 2621843 h 21443"/>
              <a:gd name="T2" fmla="*/ 457994 w 21600"/>
              <a:gd name="T3" fmla="*/ 2621843 h 21443"/>
              <a:gd name="T4" fmla="*/ 457994 w 21600"/>
              <a:gd name="T5" fmla="*/ 2621843 h 21443"/>
              <a:gd name="T6" fmla="*/ 457994 w 21600"/>
              <a:gd name="T7" fmla="*/ 2621843 h 214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443">
                <a:moveTo>
                  <a:pt x="582" y="65"/>
                </a:moveTo>
                <a:cubicBezTo>
                  <a:pt x="4233" y="-119"/>
                  <a:pt x="8090" y="93"/>
                  <a:pt x="10796" y="628"/>
                </a:cubicBezTo>
                <a:cubicBezTo>
                  <a:pt x="13072" y="1078"/>
                  <a:pt x="14273" y="1709"/>
                  <a:pt x="14084" y="2356"/>
                </a:cubicBezTo>
                <a:lnTo>
                  <a:pt x="14281" y="9524"/>
                </a:lnTo>
                <a:lnTo>
                  <a:pt x="21599" y="10890"/>
                </a:lnTo>
                <a:lnTo>
                  <a:pt x="14302" y="12385"/>
                </a:lnTo>
                <a:lnTo>
                  <a:pt x="14302" y="19583"/>
                </a:lnTo>
                <a:cubicBezTo>
                  <a:pt x="13962" y="19959"/>
                  <a:pt x="13135" y="20303"/>
                  <a:pt x="11937" y="20596"/>
                </a:cubicBezTo>
                <a:cubicBezTo>
                  <a:pt x="10365" y="20979"/>
                  <a:pt x="8249" y="21260"/>
                  <a:pt x="5941" y="21379"/>
                </a:cubicBezTo>
                <a:cubicBezTo>
                  <a:pt x="3971" y="21481"/>
                  <a:pt x="1932" y="21460"/>
                  <a:pt x="0" y="21325"/>
                </a:cubicBezTo>
              </a:path>
            </a:pathLst>
          </a:custGeom>
          <a:noFill/>
          <a:ln w="127000" cap="flat" cmpd="sng">
            <a:solidFill>
              <a:srgbClr val="026B2D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1">
              <a:defRPr/>
            </a:pPr>
            <a:endParaRPr lang="en-US"/>
          </a:p>
        </p:txBody>
      </p:sp>
      <p:sp>
        <p:nvSpPr>
          <p:cNvPr id="14" name="AutoShape 1">
            <a:extLst>
              <a:ext uri="{FF2B5EF4-FFF2-40B4-BE49-F238E27FC236}">
                <a16:creationId xmlns:a16="http://schemas.microsoft.com/office/drawing/2014/main" id="{50B8C910-EC29-4BDB-A97B-F901645A58C3}"/>
              </a:ext>
            </a:extLst>
          </p:cNvPr>
          <p:cNvSpPr>
            <a:spLocks/>
          </p:cNvSpPr>
          <p:nvPr/>
        </p:nvSpPr>
        <p:spPr bwMode="auto">
          <a:xfrm>
            <a:off x="1066800" y="495300"/>
            <a:ext cx="19202400" cy="138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>
              <a:defRPr/>
            </a:pPr>
            <a:r>
              <a:rPr lang="en-AU" sz="7000" dirty="0">
                <a:solidFill>
                  <a:srgbClr val="105A24"/>
                </a:solidFill>
                <a:latin typeface="Gill Sans"/>
                <a:ea typeface="ＭＳ Ｐゴシック" charset="0"/>
                <a:cs typeface="Gill Sans"/>
                <a:sym typeface="Futura" charset="0"/>
              </a:rPr>
              <a:t>Our Competition (cont.)</a:t>
            </a:r>
            <a:endParaRPr lang="en-AU" sz="7200" dirty="0">
              <a:latin typeface="Gill Sans"/>
              <a:ea typeface="ＭＳ Ｐゴシック" charset="0"/>
              <a:cs typeface="Gill San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  <p:bldP spid="14" grpId="0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C7472"/>
      </a:accent1>
      <a:accent2>
        <a:srgbClr val="333399"/>
      </a:accent2>
      <a:accent3>
        <a:srgbClr val="FFFFFF"/>
      </a:accent3>
      <a:accent4>
        <a:srgbClr val="000000"/>
      </a:accent4>
      <a:accent5>
        <a:srgbClr val="BABCBC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6C747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ＭＳ Ｐゴシック" charset="0"/>
            <a:cs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6C747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ＭＳ Ｐゴシック" charset="0"/>
            <a:cs typeface="Gill Sans Light" charset="0"/>
            <a:sym typeface="Gill Sans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C7472"/>
      </a:accent1>
      <a:accent2>
        <a:srgbClr val="333399"/>
      </a:accent2>
      <a:accent3>
        <a:srgbClr val="FFFFFF"/>
      </a:accent3>
      <a:accent4>
        <a:srgbClr val="000000"/>
      </a:accent4>
      <a:accent5>
        <a:srgbClr val="BABCBC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1087</Words>
  <Application>Microsoft Office PowerPoint</Application>
  <PresentationFormat>Custom</PresentationFormat>
  <Paragraphs>144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Avenir</vt:lpstr>
      <vt:lpstr>Century Gothic</vt:lpstr>
      <vt:lpstr>Futura</vt:lpstr>
      <vt:lpstr>Futura Condensed</vt:lpstr>
      <vt:lpstr>Gill Sans</vt:lpstr>
      <vt:lpstr>Gill Sans Light</vt:lpstr>
      <vt:lpstr>Helvetica</vt:lpstr>
      <vt:lpstr>1_Office Theme</vt:lpstr>
      <vt:lpstr>PowerPoint Presentation</vt:lpstr>
      <vt:lpstr>FORMULA OVERVIEW    New Innovation In Nanotechnology</vt:lpstr>
      <vt:lpstr>PowerPoint Presentation</vt:lpstr>
      <vt:lpstr>PowerPoint Presentation</vt:lpstr>
      <vt:lpstr>PowerPoint Presentation</vt:lpstr>
      <vt:lpstr>PowerPoint Presentation</vt:lpstr>
      <vt:lpstr>Bionano is a100% safe solution for YOUR FAMILY!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ONE</dc:creator>
  <cp:lastModifiedBy>Franco Lepiane</cp:lastModifiedBy>
  <cp:revision>112</cp:revision>
  <dcterms:modified xsi:type="dcterms:W3CDTF">2020-07-28T11:48:33Z</dcterms:modified>
</cp:coreProperties>
</file>